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5.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60"/>
  </p:notesMasterIdLst>
  <p:handoutMasterIdLst>
    <p:handoutMasterId r:id="rId61"/>
  </p:handout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31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312" r:id="rId45"/>
    <p:sldId id="297" r:id="rId46"/>
    <p:sldId id="298" r:id="rId47"/>
    <p:sldId id="299" r:id="rId48"/>
    <p:sldId id="300" r:id="rId49"/>
    <p:sldId id="301" r:id="rId50"/>
    <p:sldId id="302" r:id="rId51"/>
    <p:sldId id="303" r:id="rId52"/>
    <p:sldId id="304" r:id="rId53"/>
    <p:sldId id="306" r:id="rId54"/>
    <p:sldId id="305" r:id="rId55"/>
    <p:sldId id="313" r:id="rId56"/>
    <p:sldId id="307" r:id="rId57"/>
    <p:sldId id="308" r:id="rId58"/>
    <p:sldId id="309" r:id="rId5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FDC2"/>
    <a:srgbClr val="BAF7F3"/>
    <a:srgbClr val="D5F0FD"/>
    <a:srgbClr val="F3D9F4"/>
    <a:srgbClr val="FFC3DC"/>
    <a:srgbClr val="A78090"/>
    <a:srgbClr val="F9EDC1"/>
    <a:srgbClr val="82A9A7"/>
    <a:srgbClr val="E7E7E5"/>
    <a:srgbClr val="FFD1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9BD40D-F76F-078B-2484-21EBF4A59D76}" v="11" dt="2023-07-03T08:54:56.34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incs stílus, csak rác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2" autoAdjust="0"/>
    <p:restoredTop sz="94660"/>
  </p:normalViewPr>
  <p:slideViewPr>
    <p:cSldViewPr snapToGrid="0">
      <p:cViewPr varScale="1">
        <p:scale>
          <a:sx n="67" d="100"/>
          <a:sy n="67" d="100"/>
        </p:scale>
        <p:origin x="556" y="44"/>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9F67946-EFA6-8674-9B2F-DA73D718E038}"/>
    <pc:docChg chg="sldOrd">
      <pc:chgData name="GOMEZ, Paula" userId="S::gomezp@who.int::c93cf399-3ed7-4230-9282-8831e3fe5ae7" providerId="AD" clId="Web-{B9F67946-EFA6-8674-9B2F-DA73D718E038}" dt="2023-04-07T11:01:20.496" v="0"/>
      <pc:docMkLst>
        <pc:docMk/>
      </pc:docMkLst>
      <pc:sldChg chg="ord">
        <pc:chgData name="GOMEZ, Paula" userId="S::gomezp@who.int::c93cf399-3ed7-4230-9282-8831e3fe5ae7" providerId="AD" clId="Web-{B9F67946-EFA6-8674-9B2F-DA73D718E038}" dt="2023-04-07T11:01:20.496" v="0"/>
        <pc:sldMkLst>
          <pc:docMk/>
          <pc:sldMk cId="0" sldId="258"/>
        </pc:sldMkLst>
      </pc:sldChg>
    </pc:docChg>
  </pc:docChgLst>
  <pc:docChgLst>
    <pc:chgData name="GOMEZ, Paula" userId="c93cf399-3ed7-4230-9282-8831e3fe5ae7" providerId="ADAL" clId="{63C8F207-5E8F-4409-8EA1-9899570475C2}"/>
    <pc:docChg chg="custSel addSld delSld modSld">
      <pc:chgData name="GOMEZ, Paula" userId="c93cf399-3ed7-4230-9282-8831e3fe5ae7" providerId="ADAL" clId="{63C8F207-5E8F-4409-8EA1-9899570475C2}" dt="2023-07-03T09:53:11.449" v="613" actId="20577"/>
      <pc:docMkLst>
        <pc:docMk/>
      </pc:docMkLst>
      <pc:sldChg chg="modSp mod">
        <pc:chgData name="GOMEZ, Paula" userId="c93cf399-3ed7-4230-9282-8831e3fe5ae7" providerId="ADAL" clId="{63C8F207-5E8F-4409-8EA1-9899570475C2}" dt="2023-07-03T09:29:28.049" v="40" actId="1036"/>
        <pc:sldMkLst>
          <pc:docMk/>
          <pc:sldMk cId="0" sldId="257"/>
        </pc:sldMkLst>
        <pc:spChg chg="mod">
          <ac:chgData name="GOMEZ, Paula" userId="c93cf399-3ed7-4230-9282-8831e3fe5ae7" providerId="ADAL" clId="{63C8F207-5E8F-4409-8EA1-9899570475C2}" dt="2023-07-03T09:29:28.049" v="40" actId="1036"/>
          <ac:spMkLst>
            <pc:docMk/>
            <pc:sldMk cId="0" sldId="257"/>
            <ac:spMk id="4" creationId="{DA39AF99-B6F2-0C53-B8D1-DDCE21715FA1}"/>
          </ac:spMkLst>
        </pc:spChg>
      </pc:sldChg>
      <pc:sldChg chg="modSp mod">
        <pc:chgData name="GOMEZ, Paula" userId="c93cf399-3ed7-4230-9282-8831e3fe5ae7" providerId="ADAL" clId="{63C8F207-5E8F-4409-8EA1-9899570475C2}" dt="2023-07-03T09:29:19.547" v="17" actId="1036"/>
        <pc:sldMkLst>
          <pc:docMk/>
          <pc:sldMk cId="0" sldId="258"/>
        </pc:sldMkLst>
        <pc:spChg chg="mod">
          <ac:chgData name="GOMEZ, Paula" userId="c93cf399-3ed7-4230-9282-8831e3fe5ae7" providerId="ADAL" clId="{63C8F207-5E8F-4409-8EA1-9899570475C2}" dt="2023-07-03T09:29:19.547" v="17" actId="1036"/>
          <ac:spMkLst>
            <pc:docMk/>
            <pc:sldMk cId="0" sldId="258"/>
            <ac:spMk id="4" creationId="{16D85784-E44F-0664-3FA7-7623A1291590}"/>
          </ac:spMkLst>
        </pc:spChg>
      </pc:sldChg>
      <pc:sldChg chg="modSp mod">
        <pc:chgData name="GOMEZ, Paula" userId="c93cf399-3ed7-4230-9282-8831e3fe5ae7" providerId="ADAL" clId="{63C8F207-5E8F-4409-8EA1-9899570475C2}" dt="2023-07-03T09:53:11.449" v="613" actId="20577"/>
        <pc:sldMkLst>
          <pc:docMk/>
          <pc:sldMk cId="0" sldId="259"/>
        </pc:sldMkLst>
        <pc:spChg chg="mod">
          <ac:chgData name="GOMEZ, Paula" userId="c93cf399-3ed7-4230-9282-8831e3fe5ae7" providerId="ADAL" clId="{63C8F207-5E8F-4409-8EA1-9899570475C2}" dt="2023-07-03T09:29:36.008" v="56" actId="1036"/>
          <ac:spMkLst>
            <pc:docMk/>
            <pc:sldMk cId="0" sldId="259"/>
            <ac:spMk id="4" creationId="{EA511D18-EF0A-BA4B-3763-CB53C4EA7E1B}"/>
          </ac:spMkLst>
        </pc:spChg>
        <pc:spChg chg="mod">
          <ac:chgData name="GOMEZ, Paula" userId="c93cf399-3ed7-4230-9282-8831e3fe5ae7" providerId="ADAL" clId="{63C8F207-5E8F-4409-8EA1-9899570475C2}" dt="2023-07-03T09:53:11.449" v="613" actId="20577"/>
          <ac:spMkLst>
            <pc:docMk/>
            <pc:sldMk cId="0" sldId="259"/>
            <ac:spMk id="297" creationId="{00000000-0000-0000-0000-000000000000}"/>
          </ac:spMkLst>
        </pc:spChg>
      </pc:sldChg>
      <pc:sldChg chg="modSp mod">
        <pc:chgData name="GOMEZ, Paula" userId="c93cf399-3ed7-4230-9282-8831e3fe5ae7" providerId="ADAL" clId="{63C8F207-5E8F-4409-8EA1-9899570475C2}" dt="2023-07-03T09:29:52.984" v="76" actId="1036"/>
        <pc:sldMkLst>
          <pc:docMk/>
          <pc:sldMk cId="0" sldId="260"/>
        </pc:sldMkLst>
        <pc:spChg chg="mod">
          <ac:chgData name="GOMEZ, Paula" userId="c93cf399-3ed7-4230-9282-8831e3fe5ae7" providerId="ADAL" clId="{63C8F207-5E8F-4409-8EA1-9899570475C2}" dt="2023-07-03T09:29:52.984" v="76" actId="1036"/>
          <ac:spMkLst>
            <pc:docMk/>
            <pc:sldMk cId="0" sldId="260"/>
            <ac:spMk id="4" creationId="{83876319-BBCD-35DC-AE66-9FFE0FEA9874}"/>
          </ac:spMkLst>
        </pc:spChg>
      </pc:sldChg>
      <pc:sldChg chg="modSp mod">
        <pc:chgData name="GOMEZ, Paula" userId="c93cf399-3ed7-4230-9282-8831e3fe5ae7" providerId="ADAL" clId="{63C8F207-5E8F-4409-8EA1-9899570475C2}" dt="2023-07-03T09:30:05.158" v="77" actId="255"/>
        <pc:sldMkLst>
          <pc:docMk/>
          <pc:sldMk cId="0" sldId="261"/>
        </pc:sldMkLst>
        <pc:spChg chg="mod">
          <ac:chgData name="GOMEZ, Paula" userId="c93cf399-3ed7-4230-9282-8831e3fe5ae7" providerId="ADAL" clId="{63C8F207-5E8F-4409-8EA1-9899570475C2}" dt="2023-07-03T09:30:05.158" v="77" actId="255"/>
          <ac:spMkLst>
            <pc:docMk/>
            <pc:sldMk cId="0" sldId="261"/>
            <ac:spMk id="306" creationId="{00000000-0000-0000-0000-000000000000}"/>
          </ac:spMkLst>
        </pc:spChg>
      </pc:sldChg>
      <pc:sldChg chg="modSp mod">
        <pc:chgData name="GOMEZ, Paula" userId="c93cf399-3ed7-4230-9282-8831e3fe5ae7" providerId="ADAL" clId="{63C8F207-5E8F-4409-8EA1-9899570475C2}" dt="2023-07-03T09:39:24.163" v="80" actId="1038"/>
        <pc:sldMkLst>
          <pc:docMk/>
          <pc:sldMk cId="0" sldId="262"/>
        </pc:sldMkLst>
        <pc:spChg chg="mod">
          <ac:chgData name="GOMEZ, Paula" userId="c93cf399-3ed7-4230-9282-8831e3fe5ae7" providerId="ADAL" clId="{63C8F207-5E8F-4409-8EA1-9899570475C2}" dt="2023-07-03T09:39:24.163" v="80" actId="1038"/>
          <ac:spMkLst>
            <pc:docMk/>
            <pc:sldMk cId="0" sldId="262"/>
            <ac:spMk id="2" creationId="{98D89142-E6F0-CE54-4B2A-030C87360B96}"/>
          </ac:spMkLst>
        </pc:spChg>
      </pc:sldChg>
      <pc:sldChg chg="modSp mod">
        <pc:chgData name="GOMEZ, Paula" userId="c93cf399-3ed7-4230-9282-8831e3fe5ae7" providerId="ADAL" clId="{63C8F207-5E8F-4409-8EA1-9899570475C2}" dt="2023-07-03T09:39:43.254" v="87" actId="1035"/>
        <pc:sldMkLst>
          <pc:docMk/>
          <pc:sldMk cId="0" sldId="263"/>
        </pc:sldMkLst>
        <pc:spChg chg="mod">
          <ac:chgData name="GOMEZ, Paula" userId="c93cf399-3ed7-4230-9282-8831e3fe5ae7" providerId="ADAL" clId="{63C8F207-5E8F-4409-8EA1-9899570475C2}" dt="2023-07-03T09:39:43.254" v="87" actId="1035"/>
          <ac:spMkLst>
            <pc:docMk/>
            <pc:sldMk cId="0" sldId="263"/>
            <ac:spMk id="2" creationId="{EE5CA5BD-97C7-2CDF-CD5D-CF1C101159E8}"/>
          </ac:spMkLst>
        </pc:spChg>
      </pc:sldChg>
      <pc:sldChg chg="modSp mod">
        <pc:chgData name="GOMEZ, Paula" userId="c93cf399-3ed7-4230-9282-8831e3fe5ae7" providerId="ADAL" clId="{63C8F207-5E8F-4409-8EA1-9899570475C2}" dt="2023-07-03T09:39:56.685" v="101" actId="1035"/>
        <pc:sldMkLst>
          <pc:docMk/>
          <pc:sldMk cId="0" sldId="264"/>
        </pc:sldMkLst>
        <pc:spChg chg="mod">
          <ac:chgData name="GOMEZ, Paula" userId="c93cf399-3ed7-4230-9282-8831e3fe5ae7" providerId="ADAL" clId="{63C8F207-5E8F-4409-8EA1-9899570475C2}" dt="2023-07-03T09:39:56.685" v="101" actId="1035"/>
          <ac:spMkLst>
            <pc:docMk/>
            <pc:sldMk cId="0" sldId="264"/>
            <ac:spMk id="2" creationId="{B5B07FE3-6A26-02AE-3126-43E3F1CE5EC8}"/>
          </ac:spMkLst>
        </pc:spChg>
      </pc:sldChg>
      <pc:sldChg chg="modSp mod">
        <pc:chgData name="GOMEZ, Paula" userId="c93cf399-3ed7-4230-9282-8831e3fe5ae7" providerId="ADAL" clId="{63C8F207-5E8F-4409-8EA1-9899570475C2}" dt="2023-07-03T09:40:05.633" v="102" actId="255"/>
        <pc:sldMkLst>
          <pc:docMk/>
          <pc:sldMk cId="0" sldId="265"/>
        </pc:sldMkLst>
        <pc:spChg chg="mod">
          <ac:chgData name="GOMEZ, Paula" userId="c93cf399-3ed7-4230-9282-8831e3fe5ae7" providerId="ADAL" clId="{63C8F207-5E8F-4409-8EA1-9899570475C2}" dt="2023-07-03T09:40:05.633" v="102" actId="255"/>
          <ac:spMkLst>
            <pc:docMk/>
            <pc:sldMk cId="0" sldId="265"/>
            <ac:spMk id="4" creationId="{6EC7ECD9-834E-FE1D-F861-C0C63A895A4A}"/>
          </ac:spMkLst>
        </pc:spChg>
      </pc:sldChg>
      <pc:sldChg chg="addSp delSp modSp mod modClrScheme chgLayout">
        <pc:chgData name="GOMEZ, Paula" userId="c93cf399-3ed7-4230-9282-8831e3fe5ae7" providerId="ADAL" clId="{63C8F207-5E8F-4409-8EA1-9899570475C2}" dt="2023-07-03T09:41:30.549" v="110" actId="14100"/>
        <pc:sldMkLst>
          <pc:docMk/>
          <pc:sldMk cId="0" sldId="266"/>
        </pc:sldMkLst>
        <pc:spChg chg="mod">
          <ac:chgData name="GOMEZ, Paula" userId="c93cf399-3ed7-4230-9282-8831e3fe5ae7" providerId="ADAL" clId="{63C8F207-5E8F-4409-8EA1-9899570475C2}" dt="2023-07-03T09:41:30.549" v="110" actId="14100"/>
          <ac:spMkLst>
            <pc:docMk/>
            <pc:sldMk cId="0" sldId="266"/>
            <ac:spMk id="2" creationId="{043D273D-619D-3FDB-B601-15CB7D29C5D0}"/>
          </ac:spMkLst>
        </pc:spChg>
        <pc:spChg chg="add del mod ord">
          <ac:chgData name="GOMEZ, Paula" userId="c93cf399-3ed7-4230-9282-8831e3fe5ae7" providerId="ADAL" clId="{63C8F207-5E8F-4409-8EA1-9899570475C2}" dt="2023-07-03T09:40:37.485" v="105" actId="478"/>
          <ac:spMkLst>
            <pc:docMk/>
            <pc:sldMk cId="0" sldId="266"/>
            <ac:spMk id="3" creationId="{9A6E3743-0ECD-2123-B805-73D4F1E52A90}"/>
          </ac:spMkLst>
        </pc:spChg>
        <pc:spChg chg="mod ord">
          <ac:chgData name="GOMEZ, Paula" userId="c93cf399-3ed7-4230-9282-8831e3fe5ae7" providerId="ADAL" clId="{63C8F207-5E8F-4409-8EA1-9899570475C2}" dt="2023-07-03T09:40:26.947" v="103" actId="700"/>
          <ac:spMkLst>
            <pc:docMk/>
            <pc:sldMk cId="0" sldId="266"/>
            <ac:spMk id="328" creationId="{00000000-0000-0000-0000-000000000000}"/>
          </ac:spMkLst>
        </pc:spChg>
      </pc:sldChg>
      <pc:sldChg chg="addSp delSp modSp mod modClrScheme chgLayout">
        <pc:chgData name="GOMEZ, Paula" userId="c93cf399-3ed7-4230-9282-8831e3fe5ae7" providerId="ADAL" clId="{63C8F207-5E8F-4409-8EA1-9899570475C2}" dt="2023-07-03T09:41:55.867" v="115" actId="1036"/>
        <pc:sldMkLst>
          <pc:docMk/>
          <pc:sldMk cId="0" sldId="267"/>
        </pc:sldMkLst>
        <pc:spChg chg="mod">
          <ac:chgData name="GOMEZ, Paula" userId="c93cf399-3ed7-4230-9282-8831e3fe5ae7" providerId="ADAL" clId="{63C8F207-5E8F-4409-8EA1-9899570475C2}" dt="2023-07-03T09:41:55.867" v="115" actId="1036"/>
          <ac:spMkLst>
            <pc:docMk/>
            <pc:sldMk cId="0" sldId="267"/>
            <ac:spMk id="2" creationId="{32A58C53-9149-31DE-AAD9-82606C854426}"/>
          </ac:spMkLst>
        </pc:spChg>
        <pc:spChg chg="add del mod ord">
          <ac:chgData name="GOMEZ, Paula" userId="c93cf399-3ed7-4230-9282-8831e3fe5ae7" providerId="ADAL" clId="{63C8F207-5E8F-4409-8EA1-9899570475C2}" dt="2023-07-03T09:41:49.118" v="113" actId="478"/>
          <ac:spMkLst>
            <pc:docMk/>
            <pc:sldMk cId="0" sldId="267"/>
            <ac:spMk id="3" creationId="{647E362F-2E90-B836-3BCF-9DE4941D2856}"/>
          </ac:spMkLst>
        </pc:spChg>
        <pc:spChg chg="mod ord">
          <ac:chgData name="GOMEZ, Paula" userId="c93cf399-3ed7-4230-9282-8831e3fe5ae7" providerId="ADAL" clId="{63C8F207-5E8F-4409-8EA1-9899570475C2}" dt="2023-07-03T09:41:40.167" v="111" actId="700"/>
          <ac:spMkLst>
            <pc:docMk/>
            <pc:sldMk cId="0" sldId="267"/>
            <ac:spMk id="334" creationId="{00000000-0000-0000-0000-000000000000}"/>
          </ac:spMkLst>
        </pc:spChg>
      </pc:sldChg>
      <pc:sldChg chg="addSp delSp modSp mod modClrScheme chgLayout">
        <pc:chgData name="GOMEZ, Paula" userId="c93cf399-3ed7-4230-9282-8831e3fe5ae7" providerId="ADAL" clId="{63C8F207-5E8F-4409-8EA1-9899570475C2}" dt="2023-07-03T09:42:32.961" v="132" actId="1036"/>
        <pc:sldMkLst>
          <pc:docMk/>
          <pc:sldMk cId="0" sldId="268"/>
        </pc:sldMkLst>
        <pc:spChg chg="add del mod ord">
          <ac:chgData name="GOMEZ, Paula" userId="c93cf399-3ed7-4230-9282-8831e3fe5ae7" providerId="ADAL" clId="{63C8F207-5E8F-4409-8EA1-9899570475C2}" dt="2023-07-03T09:42:20.382" v="117" actId="478"/>
          <ac:spMkLst>
            <pc:docMk/>
            <pc:sldMk cId="0" sldId="268"/>
            <ac:spMk id="2" creationId="{9DE5CAA1-BB85-19FD-CADE-969530B87B95}"/>
          </ac:spMkLst>
        </pc:spChg>
        <pc:spChg chg="mod">
          <ac:chgData name="GOMEZ, Paula" userId="c93cf399-3ed7-4230-9282-8831e3fe5ae7" providerId="ADAL" clId="{63C8F207-5E8F-4409-8EA1-9899570475C2}" dt="2023-07-03T09:42:32.961" v="132" actId="1036"/>
          <ac:spMkLst>
            <pc:docMk/>
            <pc:sldMk cId="0" sldId="268"/>
            <ac:spMk id="4" creationId="{4B159E72-C23F-EB32-DCA9-25621DF0114C}"/>
          </ac:spMkLst>
        </pc:spChg>
        <pc:spChg chg="mod ord">
          <ac:chgData name="GOMEZ, Paula" userId="c93cf399-3ed7-4230-9282-8831e3fe5ae7" providerId="ADAL" clId="{63C8F207-5E8F-4409-8EA1-9899570475C2}" dt="2023-07-03T09:42:16.908" v="116" actId="700"/>
          <ac:spMkLst>
            <pc:docMk/>
            <pc:sldMk cId="0" sldId="268"/>
            <ac:spMk id="340" creationId="{00000000-0000-0000-0000-000000000000}"/>
          </ac:spMkLst>
        </pc:spChg>
      </pc:sldChg>
      <pc:sldChg chg="modSp mod">
        <pc:chgData name="GOMEZ, Paula" userId="c93cf399-3ed7-4230-9282-8831e3fe5ae7" providerId="ADAL" clId="{63C8F207-5E8F-4409-8EA1-9899570475C2}" dt="2023-07-03T09:42:41.946" v="133" actId="255"/>
        <pc:sldMkLst>
          <pc:docMk/>
          <pc:sldMk cId="0" sldId="269"/>
        </pc:sldMkLst>
        <pc:spChg chg="mod">
          <ac:chgData name="GOMEZ, Paula" userId="c93cf399-3ed7-4230-9282-8831e3fe5ae7" providerId="ADAL" clId="{63C8F207-5E8F-4409-8EA1-9899570475C2}" dt="2023-07-03T09:42:41.946" v="133" actId="255"/>
          <ac:spMkLst>
            <pc:docMk/>
            <pc:sldMk cId="0" sldId="269"/>
            <ac:spMk id="27" creationId="{4B159E72-C23F-EB32-DCA9-25621DF0114C}"/>
          </ac:spMkLst>
        </pc:spChg>
      </pc:sldChg>
      <pc:sldChg chg="modSp mod">
        <pc:chgData name="GOMEZ, Paula" userId="c93cf399-3ed7-4230-9282-8831e3fe5ae7" providerId="ADAL" clId="{63C8F207-5E8F-4409-8EA1-9899570475C2}" dt="2023-07-03T09:42:52.709" v="134" actId="255"/>
        <pc:sldMkLst>
          <pc:docMk/>
          <pc:sldMk cId="0" sldId="270"/>
        </pc:sldMkLst>
        <pc:spChg chg="mod">
          <ac:chgData name="GOMEZ, Paula" userId="c93cf399-3ed7-4230-9282-8831e3fe5ae7" providerId="ADAL" clId="{63C8F207-5E8F-4409-8EA1-9899570475C2}" dt="2023-07-03T09:42:52.709" v="134" actId="255"/>
          <ac:spMkLst>
            <pc:docMk/>
            <pc:sldMk cId="0" sldId="270"/>
            <ac:spMk id="2" creationId="{AB55C97F-D29C-3B5C-3EAC-C62C45F9B903}"/>
          </ac:spMkLst>
        </pc:spChg>
      </pc:sldChg>
      <pc:sldChg chg="modSp mod">
        <pc:chgData name="GOMEZ, Paula" userId="c93cf399-3ed7-4230-9282-8831e3fe5ae7" providerId="ADAL" clId="{63C8F207-5E8F-4409-8EA1-9899570475C2}" dt="2023-07-03T09:43:02.425" v="153" actId="1036"/>
        <pc:sldMkLst>
          <pc:docMk/>
          <pc:sldMk cId="0" sldId="272"/>
        </pc:sldMkLst>
        <pc:spChg chg="mod">
          <ac:chgData name="GOMEZ, Paula" userId="c93cf399-3ed7-4230-9282-8831e3fe5ae7" providerId="ADAL" clId="{63C8F207-5E8F-4409-8EA1-9899570475C2}" dt="2023-07-03T09:43:02.425" v="153" actId="1036"/>
          <ac:spMkLst>
            <pc:docMk/>
            <pc:sldMk cId="0" sldId="272"/>
            <ac:spMk id="2" creationId="{B7294905-280E-5C1F-45AE-19AFA7BBAA56}"/>
          </ac:spMkLst>
        </pc:spChg>
      </pc:sldChg>
      <pc:sldChg chg="modSp mod">
        <pc:chgData name="GOMEZ, Paula" userId="c93cf399-3ed7-4230-9282-8831e3fe5ae7" providerId="ADAL" clId="{63C8F207-5E8F-4409-8EA1-9899570475C2}" dt="2023-07-03T09:43:17.850" v="173" actId="1037"/>
        <pc:sldMkLst>
          <pc:docMk/>
          <pc:sldMk cId="0" sldId="275"/>
        </pc:sldMkLst>
        <pc:spChg chg="mod">
          <ac:chgData name="GOMEZ, Paula" userId="c93cf399-3ed7-4230-9282-8831e3fe5ae7" providerId="ADAL" clId="{63C8F207-5E8F-4409-8EA1-9899570475C2}" dt="2023-07-03T09:43:17.850" v="173" actId="1037"/>
          <ac:spMkLst>
            <pc:docMk/>
            <pc:sldMk cId="0" sldId="275"/>
            <ac:spMk id="2" creationId="{70ECBA60-83DC-EAD5-129C-64BD0A4CF0B8}"/>
          </ac:spMkLst>
        </pc:spChg>
      </pc:sldChg>
      <pc:sldChg chg="modSp mod">
        <pc:chgData name="GOMEZ, Paula" userId="c93cf399-3ed7-4230-9282-8831e3fe5ae7" providerId="ADAL" clId="{63C8F207-5E8F-4409-8EA1-9899570475C2}" dt="2023-07-03T09:43:25.869" v="182" actId="1035"/>
        <pc:sldMkLst>
          <pc:docMk/>
          <pc:sldMk cId="0" sldId="276"/>
        </pc:sldMkLst>
        <pc:spChg chg="mod">
          <ac:chgData name="GOMEZ, Paula" userId="c93cf399-3ed7-4230-9282-8831e3fe5ae7" providerId="ADAL" clId="{63C8F207-5E8F-4409-8EA1-9899570475C2}" dt="2023-07-03T09:43:25.869" v="182" actId="1035"/>
          <ac:spMkLst>
            <pc:docMk/>
            <pc:sldMk cId="0" sldId="276"/>
            <ac:spMk id="17" creationId="{70ECBA60-83DC-EAD5-129C-64BD0A4CF0B8}"/>
          </ac:spMkLst>
        </pc:spChg>
      </pc:sldChg>
      <pc:sldChg chg="modSp mod">
        <pc:chgData name="GOMEZ, Paula" userId="c93cf399-3ed7-4230-9282-8831e3fe5ae7" providerId="ADAL" clId="{63C8F207-5E8F-4409-8EA1-9899570475C2}" dt="2023-07-03T09:43:32.962" v="191" actId="1035"/>
        <pc:sldMkLst>
          <pc:docMk/>
          <pc:sldMk cId="0" sldId="277"/>
        </pc:sldMkLst>
        <pc:spChg chg="mod">
          <ac:chgData name="GOMEZ, Paula" userId="c93cf399-3ed7-4230-9282-8831e3fe5ae7" providerId="ADAL" clId="{63C8F207-5E8F-4409-8EA1-9899570475C2}" dt="2023-07-03T09:43:32.962" v="191" actId="1035"/>
          <ac:spMkLst>
            <pc:docMk/>
            <pc:sldMk cId="0" sldId="277"/>
            <ac:spMk id="15" creationId="{70ECBA60-83DC-EAD5-129C-64BD0A4CF0B8}"/>
          </ac:spMkLst>
        </pc:spChg>
      </pc:sldChg>
      <pc:sldChg chg="modSp mod">
        <pc:chgData name="GOMEZ, Paula" userId="c93cf399-3ed7-4230-9282-8831e3fe5ae7" providerId="ADAL" clId="{63C8F207-5E8F-4409-8EA1-9899570475C2}" dt="2023-07-03T09:43:44.817" v="199" actId="1035"/>
        <pc:sldMkLst>
          <pc:docMk/>
          <pc:sldMk cId="0" sldId="278"/>
        </pc:sldMkLst>
        <pc:spChg chg="mod">
          <ac:chgData name="GOMEZ, Paula" userId="c93cf399-3ed7-4230-9282-8831e3fe5ae7" providerId="ADAL" clId="{63C8F207-5E8F-4409-8EA1-9899570475C2}" dt="2023-07-03T09:43:44.817" v="199" actId="1035"/>
          <ac:spMkLst>
            <pc:docMk/>
            <pc:sldMk cId="0" sldId="278"/>
            <ac:spMk id="2" creationId="{1FB96E8F-69E7-8B63-661A-75665BDCBFF2}"/>
          </ac:spMkLst>
        </pc:spChg>
      </pc:sldChg>
      <pc:sldChg chg="modSp mod">
        <pc:chgData name="GOMEZ, Paula" userId="c93cf399-3ed7-4230-9282-8831e3fe5ae7" providerId="ADAL" clId="{63C8F207-5E8F-4409-8EA1-9899570475C2}" dt="2023-07-03T09:43:50.776" v="208" actId="1035"/>
        <pc:sldMkLst>
          <pc:docMk/>
          <pc:sldMk cId="0" sldId="279"/>
        </pc:sldMkLst>
        <pc:spChg chg="mod">
          <ac:chgData name="GOMEZ, Paula" userId="c93cf399-3ed7-4230-9282-8831e3fe5ae7" providerId="ADAL" clId="{63C8F207-5E8F-4409-8EA1-9899570475C2}" dt="2023-07-03T09:43:50.776" v="208" actId="1035"/>
          <ac:spMkLst>
            <pc:docMk/>
            <pc:sldMk cId="0" sldId="279"/>
            <ac:spMk id="2" creationId="{798FABB1-35DD-9ED6-6E8E-3E0FEAEAD8D3}"/>
          </ac:spMkLst>
        </pc:spChg>
      </pc:sldChg>
      <pc:sldChg chg="modSp mod">
        <pc:chgData name="GOMEZ, Paula" userId="c93cf399-3ed7-4230-9282-8831e3fe5ae7" providerId="ADAL" clId="{63C8F207-5E8F-4409-8EA1-9899570475C2}" dt="2023-07-03T09:43:57.044" v="217" actId="1035"/>
        <pc:sldMkLst>
          <pc:docMk/>
          <pc:sldMk cId="0" sldId="280"/>
        </pc:sldMkLst>
        <pc:spChg chg="mod">
          <ac:chgData name="GOMEZ, Paula" userId="c93cf399-3ed7-4230-9282-8831e3fe5ae7" providerId="ADAL" clId="{63C8F207-5E8F-4409-8EA1-9899570475C2}" dt="2023-07-03T09:43:57.044" v="217" actId="1035"/>
          <ac:spMkLst>
            <pc:docMk/>
            <pc:sldMk cId="0" sldId="280"/>
            <ac:spMk id="7" creationId="{798FABB1-35DD-9ED6-6E8E-3E0FEAEAD8D3}"/>
          </ac:spMkLst>
        </pc:spChg>
      </pc:sldChg>
      <pc:sldChg chg="modSp mod">
        <pc:chgData name="GOMEZ, Paula" userId="c93cf399-3ed7-4230-9282-8831e3fe5ae7" providerId="ADAL" clId="{63C8F207-5E8F-4409-8EA1-9899570475C2}" dt="2023-07-03T09:44:07.999" v="225" actId="1035"/>
        <pc:sldMkLst>
          <pc:docMk/>
          <pc:sldMk cId="0" sldId="281"/>
        </pc:sldMkLst>
        <pc:spChg chg="mod">
          <ac:chgData name="GOMEZ, Paula" userId="c93cf399-3ed7-4230-9282-8831e3fe5ae7" providerId="ADAL" clId="{63C8F207-5E8F-4409-8EA1-9899570475C2}" dt="2023-07-03T09:44:07.999" v="225" actId="1035"/>
          <ac:spMkLst>
            <pc:docMk/>
            <pc:sldMk cId="0" sldId="281"/>
            <ac:spMk id="2" creationId="{81A19479-E9C4-A605-E0D8-601D02ACC7DE}"/>
          </ac:spMkLst>
        </pc:spChg>
      </pc:sldChg>
      <pc:sldChg chg="modSp mod">
        <pc:chgData name="GOMEZ, Paula" userId="c93cf399-3ed7-4230-9282-8831e3fe5ae7" providerId="ADAL" clId="{63C8F207-5E8F-4409-8EA1-9899570475C2}" dt="2023-07-03T09:44:28.773" v="233" actId="1035"/>
        <pc:sldMkLst>
          <pc:docMk/>
          <pc:sldMk cId="0" sldId="284"/>
        </pc:sldMkLst>
        <pc:spChg chg="mod">
          <ac:chgData name="GOMEZ, Paula" userId="c93cf399-3ed7-4230-9282-8831e3fe5ae7" providerId="ADAL" clId="{63C8F207-5E8F-4409-8EA1-9899570475C2}" dt="2023-07-03T09:44:28.773" v="233" actId="1035"/>
          <ac:spMkLst>
            <pc:docMk/>
            <pc:sldMk cId="0" sldId="284"/>
            <ac:spMk id="2" creationId="{3489AE64-8CB3-82AD-7629-8D4DF5F07D3F}"/>
          </ac:spMkLst>
        </pc:spChg>
      </pc:sldChg>
      <pc:sldChg chg="modSp mod">
        <pc:chgData name="GOMEZ, Paula" userId="c93cf399-3ed7-4230-9282-8831e3fe5ae7" providerId="ADAL" clId="{63C8F207-5E8F-4409-8EA1-9899570475C2}" dt="2023-07-03T09:44:39.021" v="242" actId="1035"/>
        <pc:sldMkLst>
          <pc:docMk/>
          <pc:sldMk cId="0" sldId="285"/>
        </pc:sldMkLst>
        <pc:spChg chg="mod">
          <ac:chgData name="GOMEZ, Paula" userId="c93cf399-3ed7-4230-9282-8831e3fe5ae7" providerId="ADAL" clId="{63C8F207-5E8F-4409-8EA1-9899570475C2}" dt="2023-07-03T09:44:39.021" v="242" actId="1035"/>
          <ac:spMkLst>
            <pc:docMk/>
            <pc:sldMk cId="0" sldId="285"/>
            <ac:spMk id="2" creationId="{A79E4B95-2AFB-F4B9-9676-E237083BE2E3}"/>
          </ac:spMkLst>
        </pc:spChg>
      </pc:sldChg>
      <pc:sldChg chg="modSp mod">
        <pc:chgData name="GOMEZ, Paula" userId="c93cf399-3ed7-4230-9282-8831e3fe5ae7" providerId="ADAL" clId="{63C8F207-5E8F-4409-8EA1-9899570475C2}" dt="2023-07-03T09:44:48.160" v="252" actId="1037"/>
        <pc:sldMkLst>
          <pc:docMk/>
          <pc:sldMk cId="0" sldId="286"/>
        </pc:sldMkLst>
        <pc:spChg chg="mod">
          <ac:chgData name="GOMEZ, Paula" userId="c93cf399-3ed7-4230-9282-8831e3fe5ae7" providerId="ADAL" clId="{63C8F207-5E8F-4409-8EA1-9899570475C2}" dt="2023-07-03T09:44:48.160" v="252" actId="1037"/>
          <ac:spMkLst>
            <pc:docMk/>
            <pc:sldMk cId="0" sldId="286"/>
            <ac:spMk id="2" creationId="{8682FCD9-10DA-43EB-93B9-6122747AF5E6}"/>
          </ac:spMkLst>
        </pc:spChg>
      </pc:sldChg>
      <pc:sldChg chg="modSp mod">
        <pc:chgData name="GOMEZ, Paula" userId="c93cf399-3ed7-4230-9282-8831e3fe5ae7" providerId="ADAL" clId="{63C8F207-5E8F-4409-8EA1-9899570475C2}" dt="2023-07-03T09:44:56.044" v="268" actId="1036"/>
        <pc:sldMkLst>
          <pc:docMk/>
          <pc:sldMk cId="0" sldId="287"/>
        </pc:sldMkLst>
        <pc:spChg chg="mod">
          <ac:chgData name="GOMEZ, Paula" userId="c93cf399-3ed7-4230-9282-8831e3fe5ae7" providerId="ADAL" clId="{63C8F207-5E8F-4409-8EA1-9899570475C2}" dt="2023-07-03T09:44:56.044" v="268" actId="1036"/>
          <ac:spMkLst>
            <pc:docMk/>
            <pc:sldMk cId="0" sldId="287"/>
            <ac:spMk id="5" creationId="{8682FCD9-10DA-43EB-93B9-6122747AF5E6}"/>
          </ac:spMkLst>
        </pc:spChg>
      </pc:sldChg>
      <pc:sldChg chg="modSp mod">
        <pc:chgData name="GOMEZ, Paula" userId="c93cf399-3ed7-4230-9282-8831e3fe5ae7" providerId="ADAL" clId="{63C8F207-5E8F-4409-8EA1-9899570475C2}" dt="2023-07-03T09:45:15.589" v="269" actId="207"/>
        <pc:sldMkLst>
          <pc:docMk/>
          <pc:sldMk cId="0" sldId="288"/>
        </pc:sldMkLst>
        <pc:graphicFrameChg chg="modGraphic">
          <ac:chgData name="GOMEZ, Paula" userId="c93cf399-3ed7-4230-9282-8831e3fe5ae7" providerId="ADAL" clId="{63C8F207-5E8F-4409-8EA1-9899570475C2}" dt="2023-07-03T09:45:15.589" v="269" actId="207"/>
          <ac:graphicFrameMkLst>
            <pc:docMk/>
            <pc:sldMk cId="0" sldId="288"/>
            <ac:graphicFrameMk id="494" creationId="{00000000-0000-0000-0000-000000000000}"/>
          </ac:graphicFrameMkLst>
        </pc:graphicFrameChg>
      </pc:sldChg>
      <pc:sldChg chg="modSp mod">
        <pc:chgData name="GOMEZ, Paula" userId="c93cf399-3ed7-4230-9282-8831e3fe5ae7" providerId="ADAL" clId="{63C8F207-5E8F-4409-8EA1-9899570475C2}" dt="2023-07-03T09:46:06.875" v="297" actId="20577"/>
        <pc:sldMkLst>
          <pc:docMk/>
          <pc:sldMk cId="0" sldId="289"/>
        </pc:sldMkLst>
        <pc:spChg chg="mod">
          <ac:chgData name="GOMEZ, Paula" userId="c93cf399-3ed7-4230-9282-8831e3fe5ae7" providerId="ADAL" clId="{63C8F207-5E8F-4409-8EA1-9899570475C2}" dt="2023-07-03T09:45:35.854" v="296" actId="1035"/>
          <ac:spMkLst>
            <pc:docMk/>
            <pc:sldMk cId="0" sldId="289"/>
            <ac:spMk id="2" creationId="{8FEFBC04-CA1E-33C7-12A4-43538AA2EA20}"/>
          </ac:spMkLst>
        </pc:spChg>
        <pc:spChg chg="mod">
          <ac:chgData name="GOMEZ, Paula" userId="c93cf399-3ed7-4230-9282-8831e3fe5ae7" providerId="ADAL" clId="{63C8F207-5E8F-4409-8EA1-9899570475C2}" dt="2023-07-03T09:46:06.875" v="297" actId="20577"/>
          <ac:spMkLst>
            <pc:docMk/>
            <pc:sldMk cId="0" sldId="289"/>
            <ac:spMk id="498" creationId="{00000000-0000-0000-0000-000000000000}"/>
          </ac:spMkLst>
        </pc:spChg>
      </pc:sldChg>
      <pc:sldChg chg="modSp mod">
        <pc:chgData name="GOMEZ, Paula" userId="c93cf399-3ed7-4230-9282-8831e3fe5ae7" providerId="ADAL" clId="{63C8F207-5E8F-4409-8EA1-9899570475C2}" dt="2023-07-03T09:46:19.209" v="303" actId="1035"/>
        <pc:sldMkLst>
          <pc:docMk/>
          <pc:sldMk cId="0" sldId="290"/>
        </pc:sldMkLst>
        <pc:spChg chg="mod">
          <ac:chgData name="GOMEZ, Paula" userId="c93cf399-3ed7-4230-9282-8831e3fe5ae7" providerId="ADAL" clId="{63C8F207-5E8F-4409-8EA1-9899570475C2}" dt="2023-07-03T09:46:19.209" v="303" actId="1035"/>
          <ac:spMkLst>
            <pc:docMk/>
            <pc:sldMk cId="0" sldId="290"/>
            <ac:spMk id="2" creationId="{73015B2B-E83E-4441-E0AE-2C1F56B37EDD}"/>
          </ac:spMkLst>
        </pc:spChg>
      </pc:sldChg>
      <pc:sldChg chg="modSp mod">
        <pc:chgData name="GOMEZ, Paula" userId="c93cf399-3ed7-4230-9282-8831e3fe5ae7" providerId="ADAL" clId="{63C8F207-5E8F-4409-8EA1-9899570475C2}" dt="2023-07-03T09:47:41.332" v="320" actId="1036"/>
        <pc:sldMkLst>
          <pc:docMk/>
          <pc:sldMk cId="0" sldId="291"/>
        </pc:sldMkLst>
        <pc:spChg chg="mod">
          <ac:chgData name="GOMEZ, Paula" userId="c93cf399-3ed7-4230-9282-8831e3fe5ae7" providerId="ADAL" clId="{63C8F207-5E8F-4409-8EA1-9899570475C2}" dt="2023-07-03T09:47:41.332" v="320" actId="1036"/>
          <ac:spMkLst>
            <pc:docMk/>
            <pc:sldMk cId="0" sldId="291"/>
            <ac:spMk id="508" creationId="{00000000-0000-0000-0000-000000000000}"/>
          </ac:spMkLst>
        </pc:spChg>
      </pc:sldChg>
      <pc:sldChg chg="modSp mod">
        <pc:chgData name="GOMEZ, Paula" userId="c93cf399-3ed7-4230-9282-8831e3fe5ae7" providerId="ADAL" clId="{63C8F207-5E8F-4409-8EA1-9899570475C2}" dt="2023-07-03T09:47:54.069" v="329" actId="1035"/>
        <pc:sldMkLst>
          <pc:docMk/>
          <pc:sldMk cId="0" sldId="292"/>
        </pc:sldMkLst>
        <pc:spChg chg="mod">
          <ac:chgData name="GOMEZ, Paula" userId="c93cf399-3ed7-4230-9282-8831e3fe5ae7" providerId="ADAL" clId="{63C8F207-5E8F-4409-8EA1-9899570475C2}" dt="2023-07-03T09:47:54.069" v="329" actId="1035"/>
          <ac:spMkLst>
            <pc:docMk/>
            <pc:sldMk cId="0" sldId="292"/>
            <ac:spMk id="2" creationId="{BE7CEECB-4C4A-7E2A-632F-72F950B3245B}"/>
          </ac:spMkLst>
        </pc:spChg>
      </pc:sldChg>
      <pc:sldChg chg="modSp mod">
        <pc:chgData name="GOMEZ, Paula" userId="c93cf399-3ed7-4230-9282-8831e3fe5ae7" providerId="ADAL" clId="{63C8F207-5E8F-4409-8EA1-9899570475C2}" dt="2023-07-03T09:48:02.676" v="337" actId="1035"/>
        <pc:sldMkLst>
          <pc:docMk/>
          <pc:sldMk cId="0" sldId="293"/>
        </pc:sldMkLst>
        <pc:spChg chg="mod">
          <ac:chgData name="GOMEZ, Paula" userId="c93cf399-3ed7-4230-9282-8831e3fe5ae7" providerId="ADAL" clId="{63C8F207-5E8F-4409-8EA1-9899570475C2}" dt="2023-07-03T09:48:02.676" v="337" actId="1035"/>
          <ac:spMkLst>
            <pc:docMk/>
            <pc:sldMk cId="0" sldId="293"/>
            <ac:spMk id="2" creationId="{EC4FB919-D34C-ECE0-4608-42E9C5B8C163}"/>
          </ac:spMkLst>
        </pc:spChg>
      </pc:sldChg>
      <pc:sldChg chg="modSp mod">
        <pc:chgData name="GOMEZ, Paula" userId="c93cf399-3ed7-4230-9282-8831e3fe5ae7" providerId="ADAL" clId="{63C8F207-5E8F-4409-8EA1-9899570475C2}" dt="2023-07-03T09:48:10.688" v="345" actId="1035"/>
        <pc:sldMkLst>
          <pc:docMk/>
          <pc:sldMk cId="0" sldId="294"/>
        </pc:sldMkLst>
        <pc:spChg chg="mod">
          <ac:chgData name="GOMEZ, Paula" userId="c93cf399-3ed7-4230-9282-8831e3fe5ae7" providerId="ADAL" clId="{63C8F207-5E8F-4409-8EA1-9899570475C2}" dt="2023-07-03T09:48:10.688" v="345" actId="1035"/>
          <ac:spMkLst>
            <pc:docMk/>
            <pc:sldMk cId="0" sldId="294"/>
            <ac:spMk id="4" creationId="{479220D3-D517-4673-BE60-24B8F66FF0FE}"/>
          </ac:spMkLst>
        </pc:spChg>
      </pc:sldChg>
      <pc:sldChg chg="modSp mod">
        <pc:chgData name="GOMEZ, Paula" userId="c93cf399-3ed7-4230-9282-8831e3fe5ae7" providerId="ADAL" clId="{63C8F207-5E8F-4409-8EA1-9899570475C2}" dt="2023-07-03T09:48:24.636" v="346" actId="255"/>
        <pc:sldMkLst>
          <pc:docMk/>
          <pc:sldMk cId="0" sldId="297"/>
        </pc:sldMkLst>
        <pc:spChg chg="mod">
          <ac:chgData name="GOMEZ, Paula" userId="c93cf399-3ed7-4230-9282-8831e3fe5ae7" providerId="ADAL" clId="{63C8F207-5E8F-4409-8EA1-9899570475C2}" dt="2023-07-03T09:48:24.636" v="346" actId="255"/>
          <ac:spMkLst>
            <pc:docMk/>
            <pc:sldMk cId="0" sldId="297"/>
            <ac:spMk id="2" creationId="{C0AF4A77-4F5B-C838-B50F-30921584B2D6}"/>
          </ac:spMkLst>
        </pc:spChg>
      </pc:sldChg>
      <pc:sldChg chg="modSp mod">
        <pc:chgData name="GOMEZ, Paula" userId="c93cf399-3ed7-4230-9282-8831e3fe5ae7" providerId="ADAL" clId="{63C8F207-5E8F-4409-8EA1-9899570475C2}" dt="2023-07-03T09:48:31.521" v="354" actId="1035"/>
        <pc:sldMkLst>
          <pc:docMk/>
          <pc:sldMk cId="0" sldId="298"/>
        </pc:sldMkLst>
        <pc:spChg chg="mod">
          <ac:chgData name="GOMEZ, Paula" userId="c93cf399-3ed7-4230-9282-8831e3fe5ae7" providerId="ADAL" clId="{63C8F207-5E8F-4409-8EA1-9899570475C2}" dt="2023-07-03T09:48:31.521" v="354" actId="1035"/>
          <ac:spMkLst>
            <pc:docMk/>
            <pc:sldMk cId="0" sldId="298"/>
            <ac:spMk id="2" creationId="{9865B8A4-22D8-05F4-4AD7-7A72B34F0C1D}"/>
          </ac:spMkLst>
        </pc:spChg>
      </pc:sldChg>
      <pc:sldChg chg="modSp mod">
        <pc:chgData name="GOMEZ, Paula" userId="c93cf399-3ed7-4230-9282-8831e3fe5ae7" providerId="ADAL" clId="{63C8F207-5E8F-4409-8EA1-9899570475C2}" dt="2023-07-03T09:48:47.981" v="362" actId="1035"/>
        <pc:sldMkLst>
          <pc:docMk/>
          <pc:sldMk cId="0" sldId="301"/>
        </pc:sldMkLst>
        <pc:spChg chg="mod">
          <ac:chgData name="GOMEZ, Paula" userId="c93cf399-3ed7-4230-9282-8831e3fe5ae7" providerId="ADAL" clId="{63C8F207-5E8F-4409-8EA1-9899570475C2}" dt="2023-07-03T09:48:47.981" v="362" actId="1035"/>
          <ac:spMkLst>
            <pc:docMk/>
            <pc:sldMk cId="0" sldId="301"/>
            <ac:spMk id="2" creationId="{775139F1-DE23-5F6E-4E2F-179FB388300B}"/>
          </ac:spMkLst>
        </pc:spChg>
      </pc:sldChg>
      <pc:sldChg chg="modSp mod">
        <pc:chgData name="GOMEZ, Paula" userId="c93cf399-3ed7-4230-9282-8831e3fe5ae7" providerId="ADAL" clId="{63C8F207-5E8F-4409-8EA1-9899570475C2}" dt="2023-07-03T09:49:03.208" v="371" actId="255"/>
        <pc:sldMkLst>
          <pc:docMk/>
          <pc:sldMk cId="0" sldId="302"/>
        </pc:sldMkLst>
        <pc:spChg chg="mod">
          <ac:chgData name="GOMEZ, Paula" userId="c93cf399-3ed7-4230-9282-8831e3fe5ae7" providerId="ADAL" clId="{63C8F207-5E8F-4409-8EA1-9899570475C2}" dt="2023-07-03T09:48:55.192" v="370" actId="1035"/>
          <ac:spMkLst>
            <pc:docMk/>
            <pc:sldMk cId="0" sldId="302"/>
            <ac:spMk id="2" creationId="{9628651E-D85C-BA18-C0E3-F999C7FCF297}"/>
          </ac:spMkLst>
        </pc:spChg>
        <pc:graphicFrameChg chg="modGraphic">
          <ac:chgData name="GOMEZ, Paula" userId="c93cf399-3ed7-4230-9282-8831e3fe5ae7" providerId="ADAL" clId="{63C8F207-5E8F-4409-8EA1-9899570475C2}" dt="2023-07-03T09:49:03.208" v="371" actId="255"/>
          <ac:graphicFrameMkLst>
            <pc:docMk/>
            <pc:sldMk cId="0" sldId="302"/>
            <ac:graphicFrameMk id="5" creationId="{00000000-0000-0000-0000-000000000000}"/>
          </ac:graphicFrameMkLst>
        </pc:graphicFrameChg>
      </pc:sldChg>
      <pc:sldChg chg="addSp modSp mod modClrScheme chgLayout">
        <pc:chgData name="GOMEZ, Paula" userId="c93cf399-3ed7-4230-9282-8831e3fe5ae7" providerId="ADAL" clId="{63C8F207-5E8F-4409-8EA1-9899570475C2}" dt="2023-07-03T09:50:12.659" v="410" actId="1076"/>
        <pc:sldMkLst>
          <pc:docMk/>
          <pc:sldMk cId="0" sldId="304"/>
        </pc:sldMkLst>
        <pc:spChg chg="add mod ord">
          <ac:chgData name="GOMEZ, Paula" userId="c93cf399-3ed7-4230-9282-8831e3fe5ae7" providerId="ADAL" clId="{63C8F207-5E8F-4409-8EA1-9899570475C2}" dt="2023-07-03T09:50:12.659" v="410" actId="1076"/>
          <ac:spMkLst>
            <pc:docMk/>
            <pc:sldMk cId="0" sldId="304"/>
            <ac:spMk id="2" creationId="{3588CC76-0C3C-3785-884F-FC24C3C5BBD6}"/>
          </ac:spMkLst>
        </pc:spChg>
        <pc:spChg chg="mod ord">
          <ac:chgData name="GOMEZ, Paula" userId="c93cf399-3ed7-4230-9282-8831e3fe5ae7" providerId="ADAL" clId="{63C8F207-5E8F-4409-8EA1-9899570475C2}" dt="2023-07-03T09:49:41.488" v="372" actId="700"/>
          <ac:spMkLst>
            <pc:docMk/>
            <pc:sldMk cId="0" sldId="304"/>
            <ac:spMk id="623" creationId="{00000000-0000-0000-0000-000000000000}"/>
          </ac:spMkLst>
        </pc:spChg>
      </pc:sldChg>
      <pc:sldChg chg="addSp modSp mod modClrScheme chgLayout">
        <pc:chgData name="GOMEZ, Paula" userId="c93cf399-3ed7-4230-9282-8831e3fe5ae7" providerId="ADAL" clId="{63C8F207-5E8F-4409-8EA1-9899570475C2}" dt="2023-07-03T09:51:54.118" v="501" actId="1076"/>
        <pc:sldMkLst>
          <pc:docMk/>
          <pc:sldMk cId="0" sldId="305"/>
        </pc:sldMkLst>
        <pc:spChg chg="add mod ord">
          <ac:chgData name="GOMEZ, Paula" userId="c93cf399-3ed7-4230-9282-8831e3fe5ae7" providerId="ADAL" clId="{63C8F207-5E8F-4409-8EA1-9899570475C2}" dt="2023-07-03T09:51:44.681" v="499" actId="1035"/>
          <ac:spMkLst>
            <pc:docMk/>
            <pc:sldMk cId="0" sldId="305"/>
            <ac:spMk id="2" creationId="{FBDE9473-1DDC-9E39-11EE-C9FBA52F1B34}"/>
          </ac:spMkLst>
        </pc:spChg>
        <pc:spChg chg="mod ord">
          <ac:chgData name="GOMEZ, Paula" userId="c93cf399-3ed7-4230-9282-8831e3fe5ae7" providerId="ADAL" clId="{63C8F207-5E8F-4409-8EA1-9899570475C2}" dt="2023-07-03T09:51:54.118" v="501" actId="1076"/>
          <ac:spMkLst>
            <pc:docMk/>
            <pc:sldMk cId="0" sldId="305"/>
            <ac:spMk id="626" creationId="{00000000-0000-0000-0000-000000000000}"/>
          </ac:spMkLst>
        </pc:spChg>
      </pc:sldChg>
      <pc:sldChg chg="modSp mod">
        <pc:chgData name="GOMEZ, Paula" userId="c93cf399-3ed7-4230-9282-8831e3fe5ae7" providerId="ADAL" clId="{63C8F207-5E8F-4409-8EA1-9899570475C2}" dt="2023-07-03T09:50:54.416" v="430" actId="1035"/>
        <pc:sldMkLst>
          <pc:docMk/>
          <pc:sldMk cId="0" sldId="306"/>
        </pc:sldMkLst>
        <pc:spChg chg="mod">
          <ac:chgData name="GOMEZ, Paula" userId="c93cf399-3ed7-4230-9282-8831e3fe5ae7" providerId="ADAL" clId="{63C8F207-5E8F-4409-8EA1-9899570475C2}" dt="2023-07-03T09:50:54.416" v="430" actId="1035"/>
          <ac:spMkLst>
            <pc:docMk/>
            <pc:sldMk cId="0" sldId="306"/>
            <ac:spMk id="2" creationId="{1F8FBE6A-7867-1E0C-7642-4CC75ADF7152}"/>
          </ac:spMkLst>
        </pc:spChg>
      </pc:sldChg>
      <pc:sldChg chg="addSp modSp mod modClrScheme chgLayout">
        <pc:chgData name="GOMEZ, Paula" userId="c93cf399-3ed7-4230-9282-8831e3fe5ae7" providerId="ADAL" clId="{63C8F207-5E8F-4409-8EA1-9899570475C2}" dt="2023-07-03T09:52:15.543" v="555" actId="1038"/>
        <pc:sldMkLst>
          <pc:docMk/>
          <pc:sldMk cId="0" sldId="307"/>
        </pc:sldMkLst>
        <pc:spChg chg="add mod ord">
          <ac:chgData name="GOMEZ, Paula" userId="c93cf399-3ed7-4230-9282-8831e3fe5ae7" providerId="ADAL" clId="{63C8F207-5E8F-4409-8EA1-9899570475C2}" dt="2023-07-03T09:52:15.543" v="555" actId="1038"/>
          <ac:spMkLst>
            <pc:docMk/>
            <pc:sldMk cId="0" sldId="307"/>
            <ac:spMk id="2" creationId="{12AA7AED-F6FD-1647-5A97-B54A66133D34}"/>
          </ac:spMkLst>
        </pc:spChg>
        <pc:spChg chg="mod ord">
          <ac:chgData name="GOMEZ, Paula" userId="c93cf399-3ed7-4230-9282-8831e3fe5ae7" providerId="ADAL" clId="{63C8F207-5E8F-4409-8EA1-9899570475C2}" dt="2023-07-03T09:52:01.378" v="502" actId="700"/>
          <ac:spMkLst>
            <pc:docMk/>
            <pc:sldMk cId="0" sldId="307"/>
            <ac:spMk id="636" creationId="{00000000-0000-0000-0000-000000000000}"/>
          </ac:spMkLst>
        </pc:spChg>
      </pc:sldChg>
      <pc:sldChg chg="modSp mod">
        <pc:chgData name="GOMEZ, Paula" userId="c93cf399-3ed7-4230-9282-8831e3fe5ae7" providerId="ADAL" clId="{63C8F207-5E8F-4409-8EA1-9899570475C2}" dt="2023-07-03T09:52:39.870" v="572" actId="1036"/>
        <pc:sldMkLst>
          <pc:docMk/>
          <pc:sldMk cId="0" sldId="309"/>
        </pc:sldMkLst>
        <pc:spChg chg="mod">
          <ac:chgData name="GOMEZ, Paula" userId="c93cf399-3ed7-4230-9282-8831e3fe5ae7" providerId="ADAL" clId="{63C8F207-5E8F-4409-8EA1-9899570475C2}" dt="2023-07-03T09:52:39.870" v="572" actId="1036"/>
          <ac:spMkLst>
            <pc:docMk/>
            <pc:sldMk cId="0" sldId="309"/>
            <ac:spMk id="646" creationId="{00000000-0000-0000-0000-000000000000}"/>
          </ac:spMkLst>
        </pc:spChg>
      </pc:sldChg>
      <pc:sldChg chg="modSp mod">
        <pc:chgData name="GOMEZ, Paula" userId="c93cf399-3ed7-4230-9282-8831e3fe5ae7" providerId="ADAL" clId="{63C8F207-5E8F-4409-8EA1-9899570475C2}" dt="2023-07-03T09:50:45.360" v="423" actId="1035"/>
        <pc:sldMkLst>
          <pc:docMk/>
          <pc:sldMk cId="4009070363" sldId="313"/>
        </pc:sldMkLst>
        <pc:spChg chg="mod">
          <ac:chgData name="GOMEZ, Paula" userId="c93cf399-3ed7-4230-9282-8831e3fe5ae7" providerId="ADAL" clId="{63C8F207-5E8F-4409-8EA1-9899570475C2}" dt="2023-07-03T09:50:45.360" v="423" actId="1035"/>
          <ac:spMkLst>
            <pc:docMk/>
            <pc:sldMk cId="4009070363" sldId="313"/>
            <ac:spMk id="2" creationId="{1F8FBE6A-7867-1E0C-7642-4CC75ADF7152}"/>
          </ac:spMkLst>
        </pc:spChg>
      </pc:sldChg>
      <pc:sldChg chg="modSp new del mod">
        <pc:chgData name="GOMEZ, Paula" userId="c93cf399-3ed7-4230-9282-8831e3fe5ae7" providerId="ADAL" clId="{63C8F207-5E8F-4409-8EA1-9899570475C2}" dt="2023-07-03T09:50:19.488" v="412" actId="2696"/>
        <pc:sldMkLst>
          <pc:docMk/>
          <pc:sldMk cId="3302882524" sldId="314"/>
        </pc:sldMkLst>
        <pc:spChg chg="mod">
          <ac:chgData name="GOMEZ, Paula" userId="c93cf399-3ed7-4230-9282-8831e3fe5ae7" providerId="ADAL" clId="{63C8F207-5E8F-4409-8EA1-9899570475C2}" dt="2023-07-03T09:49:50.130" v="394" actId="20577"/>
          <ac:spMkLst>
            <pc:docMk/>
            <pc:sldMk cId="3302882524" sldId="314"/>
            <ac:spMk id="2" creationId="{587AF836-5DDE-9D31-3412-C584652A91A0}"/>
          </ac:spMkLst>
        </pc:spChg>
      </pc:sldChg>
      <pc:sldChg chg="modSp new del mod">
        <pc:chgData name="GOMEZ, Paula" userId="c93cf399-3ed7-4230-9282-8831e3fe5ae7" providerId="ADAL" clId="{63C8F207-5E8F-4409-8EA1-9899570475C2}" dt="2023-07-03T09:50:15.726" v="411" actId="2696"/>
        <pc:sldMkLst>
          <pc:docMk/>
          <pc:sldMk cId="3974296517" sldId="315"/>
        </pc:sldMkLst>
        <pc:spChg chg="mod">
          <ac:chgData name="GOMEZ, Paula" userId="c93cf399-3ed7-4230-9282-8831e3fe5ae7" providerId="ADAL" clId="{63C8F207-5E8F-4409-8EA1-9899570475C2}" dt="2023-07-03T09:49:58.152" v="396" actId="20577"/>
          <ac:spMkLst>
            <pc:docMk/>
            <pc:sldMk cId="3974296517" sldId="315"/>
            <ac:spMk id="2" creationId="{DE4EDFD3-670E-B41F-1C9B-0B6CF15F2B6B}"/>
          </ac:spMkLst>
        </pc:spChg>
      </pc:sldChg>
    </pc:docChg>
  </pc:docChgLst>
  <pc:docChgLst>
    <pc:chgData name="GOMEZ, Paula" userId="S::gomezp@who.int::c93cf399-3ed7-4230-9282-8831e3fe5ae7" providerId="AD" clId="Web-{12F6CEE2-658D-325B-E3DE-CC4FD8E5241B}"/>
    <pc:docChg chg="modSld">
      <pc:chgData name="GOMEZ, Paula" userId="S::gomezp@who.int::c93cf399-3ed7-4230-9282-8831e3fe5ae7" providerId="AD" clId="Web-{12F6CEE2-658D-325B-E3DE-CC4FD8E5241B}" dt="2023-04-07T10:51:00.802" v="10" actId="20577"/>
      <pc:docMkLst>
        <pc:docMk/>
      </pc:docMkLst>
      <pc:sldChg chg="modSp">
        <pc:chgData name="GOMEZ, Paula" userId="S::gomezp@who.int::c93cf399-3ed7-4230-9282-8831e3fe5ae7" providerId="AD" clId="Web-{12F6CEE2-658D-325B-E3DE-CC4FD8E5241B}" dt="2023-04-07T10:51:00.802" v="10" actId="20577"/>
        <pc:sldMkLst>
          <pc:docMk/>
          <pc:sldMk cId="0" sldId="258"/>
        </pc:sldMkLst>
        <pc:spChg chg="mod">
          <ac:chgData name="GOMEZ, Paula" userId="S::gomezp@who.int::c93cf399-3ed7-4230-9282-8831e3fe5ae7" providerId="AD" clId="Web-{12F6CEE2-658D-325B-E3DE-CC4FD8E5241B}" dt="2023-04-07T10:51:00.802" v="10" actId="20577"/>
          <ac:spMkLst>
            <pc:docMk/>
            <pc:sldMk cId="0" sldId="258"/>
            <ac:spMk id="292" creationId="{00000000-0000-0000-0000-000000000000}"/>
          </ac:spMkLst>
        </pc:spChg>
      </pc:sldChg>
    </pc:docChg>
  </pc:docChgLst>
  <pc:docChgLst>
    <pc:chgData name="GOMEZ, Paula" userId="c93cf399-3ed7-4230-9282-8831e3fe5ae7" providerId="ADAL" clId="{BE860C3F-302C-4EF7-9C2D-0199C736D719}"/>
    <pc:docChg chg="custSel modSld">
      <pc:chgData name="GOMEZ, Paula" userId="c93cf399-3ed7-4230-9282-8831e3fe5ae7" providerId="ADAL" clId="{BE860C3F-302C-4EF7-9C2D-0199C736D719}" dt="2023-01-27T15:47:09.754" v="29" actId="1076"/>
      <pc:docMkLst>
        <pc:docMk/>
      </pc:docMkLst>
      <pc:sldChg chg="modSp mod">
        <pc:chgData name="GOMEZ, Paula" userId="c93cf399-3ed7-4230-9282-8831e3fe5ae7" providerId="ADAL" clId="{BE860C3F-302C-4EF7-9C2D-0199C736D719}" dt="2023-01-27T15:44:21.922" v="11" actId="20577"/>
        <pc:sldMkLst>
          <pc:docMk/>
          <pc:sldMk cId="0" sldId="258"/>
        </pc:sldMkLst>
        <pc:spChg chg="mod">
          <ac:chgData name="GOMEZ, Paula" userId="c93cf399-3ed7-4230-9282-8831e3fe5ae7" providerId="ADAL" clId="{BE860C3F-302C-4EF7-9C2D-0199C736D719}" dt="2023-01-27T15:44:21.922" v="11" actId="20577"/>
          <ac:spMkLst>
            <pc:docMk/>
            <pc:sldMk cId="0" sldId="258"/>
            <ac:spMk id="292" creationId="{00000000-0000-0000-0000-000000000000}"/>
          </ac:spMkLst>
        </pc:spChg>
      </pc:sldChg>
      <pc:sldChg chg="modSp mod">
        <pc:chgData name="GOMEZ, Paula" userId="c93cf399-3ed7-4230-9282-8831e3fe5ae7" providerId="ADAL" clId="{BE860C3F-302C-4EF7-9C2D-0199C736D719}" dt="2023-01-27T15:44:48.754" v="14" actId="12"/>
        <pc:sldMkLst>
          <pc:docMk/>
          <pc:sldMk cId="0" sldId="259"/>
        </pc:sldMkLst>
        <pc:spChg chg="mod">
          <ac:chgData name="GOMEZ, Paula" userId="c93cf399-3ed7-4230-9282-8831e3fe5ae7" providerId="ADAL" clId="{BE860C3F-302C-4EF7-9C2D-0199C736D719}" dt="2023-01-27T15:44:48.754" v="14" actId="12"/>
          <ac:spMkLst>
            <pc:docMk/>
            <pc:sldMk cId="0" sldId="259"/>
            <ac:spMk id="297" creationId="{00000000-0000-0000-0000-000000000000}"/>
          </ac:spMkLst>
        </pc:spChg>
      </pc:sldChg>
      <pc:sldChg chg="modSp mod">
        <pc:chgData name="GOMEZ, Paula" userId="c93cf399-3ed7-4230-9282-8831e3fe5ae7" providerId="ADAL" clId="{BE860C3F-302C-4EF7-9C2D-0199C736D719}" dt="2023-01-27T15:46:24.607" v="24" actId="255"/>
        <pc:sldMkLst>
          <pc:docMk/>
          <pc:sldMk cId="0" sldId="282"/>
        </pc:sldMkLst>
        <pc:spChg chg="mod">
          <ac:chgData name="GOMEZ, Paula" userId="c93cf399-3ed7-4230-9282-8831e3fe5ae7" providerId="ADAL" clId="{BE860C3F-302C-4EF7-9C2D-0199C736D719}" dt="2023-01-27T15:46:24.607" v="24" actId="255"/>
          <ac:spMkLst>
            <pc:docMk/>
            <pc:sldMk cId="0" sldId="282"/>
            <ac:spMk id="2" creationId="{2FF68A8D-24E2-1F8E-A2F1-6501815D8093}"/>
          </ac:spMkLst>
        </pc:spChg>
        <pc:spChg chg="mod">
          <ac:chgData name="GOMEZ, Paula" userId="c93cf399-3ed7-4230-9282-8831e3fe5ae7" providerId="ADAL" clId="{BE860C3F-302C-4EF7-9C2D-0199C736D719}" dt="2023-01-27T15:45:22.119" v="17" actId="1076"/>
          <ac:spMkLst>
            <pc:docMk/>
            <pc:sldMk cId="0" sldId="282"/>
            <ac:spMk id="3" creationId="{F1D5085F-9469-E3E5-CF02-96D47F668682}"/>
          </ac:spMkLst>
        </pc:spChg>
      </pc:sldChg>
      <pc:sldChg chg="modSp mod">
        <pc:chgData name="GOMEZ, Paula" userId="c93cf399-3ed7-4230-9282-8831e3fe5ae7" providerId="ADAL" clId="{BE860C3F-302C-4EF7-9C2D-0199C736D719}" dt="2023-01-27T15:47:09.754" v="29" actId="1076"/>
        <pc:sldMkLst>
          <pc:docMk/>
          <pc:sldMk cId="0" sldId="283"/>
        </pc:sldMkLst>
        <pc:spChg chg="mod">
          <ac:chgData name="GOMEZ, Paula" userId="c93cf399-3ed7-4230-9282-8831e3fe5ae7" providerId="ADAL" clId="{BE860C3F-302C-4EF7-9C2D-0199C736D719}" dt="2023-01-27T15:47:09.754" v="29" actId="1076"/>
          <ac:spMkLst>
            <pc:docMk/>
            <pc:sldMk cId="0" sldId="283"/>
            <ac:spMk id="2" creationId="{A07D83F3-25F8-1C3B-500E-DCA906DD9ECC}"/>
          </ac:spMkLst>
        </pc:spChg>
        <pc:graphicFrameChg chg="modGraphic">
          <ac:chgData name="GOMEZ, Paula" userId="c93cf399-3ed7-4230-9282-8831e3fe5ae7" providerId="ADAL" clId="{BE860C3F-302C-4EF7-9C2D-0199C736D719}" dt="2023-01-27T15:47:04.275" v="27" actId="113"/>
          <ac:graphicFrameMkLst>
            <pc:docMk/>
            <pc:sldMk cId="0" sldId="283"/>
            <ac:graphicFrameMk id="469" creationId="{00000000-0000-0000-0000-000000000000}"/>
          </ac:graphicFrameMkLst>
        </pc:graphicFrameChg>
      </pc:sldChg>
    </pc:docChg>
  </pc:docChgLst>
  <pc:docChgLst>
    <pc:chgData name="GOMEZ, Paula" userId="S::gomezp@who.int::c93cf399-3ed7-4230-9282-8831e3fe5ae7" providerId="AD" clId="Web-{9A0A3A75-114E-D493-1F25-B9EFE185F333}"/>
    <pc:docChg chg="modSld">
      <pc:chgData name="GOMEZ, Paula" userId="S::gomezp@who.int::c93cf399-3ed7-4230-9282-8831e3fe5ae7" providerId="AD" clId="Web-{9A0A3A75-114E-D493-1F25-B9EFE185F333}" dt="2023-04-27T14:31:36.493" v="9" actId="20577"/>
      <pc:docMkLst>
        <pc:docMk/>
      </pc:docMkLst>
      <pc:sldChg chg="modSp">
        <pc:chgData name="GOMEZ, Paula" userId="S::gomezp@who.int::c93cf399-3ed7-4230-9282-8831e3fe5ae7" providerId="AD" clId="Web-{9A0A3A75-114E-D493-1F25-B9EFE185F333}" dt="2023-04-27T14:31:36.493" v="9" actId="20577"/>
        <pc:sldMkLst>
          <pc:docMk/>
          <pc:sldMk cId="0" sldId="284"/>
        </pc:sldMkLst>
        <pc:spChg chg="mod">
          <ac:chgData name="GOMEZ, Paula" userId="S::gomezp@who.int::c93cf399-3ed7-4230-9282-8831e3fe5ae7" providerId="AD" clId="Web-{9A0A3A75-114E-D493-1F25-B9EFE185F333}" dt="2023-04-27T14:31:36.493" v="9" actId="20577"/>
          <ac:spMkLst>
            <pc:docMk/>
            <pc:sldMk cId="0" sldId="284"/>
            <ac:spMk id="474" creationId="{00000000-0000-0000-0000-000000000000}"/>
          </ac:spMkLst>
        </pc:spChg>
      </pc:sldChg>
    </pc:docChg>
  </pc:docChgLst>
  <pc:docChgLst>
    <pc:chgData name="EZZINE, Hind" userId="S::ezzineh@who.int::edcab00f-6318-46e5-a4a9-188b01ee222f" providerId="AD" clId="Web-{139BD40D-F76F-078B-2484-21EBF4A59D76}"/>
    <pc:docChg chg="modSld">
      <pc:chgData name="EZZINE, Hind" userId="S::ezzineh@who.int::edcab00f-6318-46e5-a4a9-188b01ee222f" providerId="AD" clId="Web-{139BD40D-F76F-078B-2484-21EBF4A59D76}" dt="2023-07-03T08:54:51.816" v="10" actId="20577"/>
      <pc:docMkLst>
        <pc:docMk/>
      </pc:docMkLst>
      <pc:sldChg chg="modSp">
        <pc:chgData name="EZZINE, Hind" userId="S::ezzineh@who.int::edcab00f-6318-46e5-a4a9-188b01ee222f" providerId="AD" clId="Web-{139BD40D-F76F-078B-2484-21EBF4A59D76}" dt="2023-07-03T08:54:06.016" v="6" actId="20577"/>
        <pc:sldMkLst>
          <pc:docMk/>
          <pc:sldMk cId="0" sldId="257"/>
        </pc:sldMkLst>
        <pc:spChg chg="mod">
          <ac:chgData name="EZZINE, Hind" userId="S::ezzineh@who.int::edcab00f-6318-46e5-a4a9-188b01ee222f" providerId="AD" clId="Web-{139BD40D-F76F-078B-2484-21EBF4A59D76}" dt="2023-07-03T08:54:06.016" v="6" actId="20577"/>
          <ac:spMkLst>
            <pc:docMk/>
            <pc:sldMk cId="0" sldId="257"/>
            <ac:spMk id="287" creationId="{00000000-0000-0000-0000-000000000000}"/>
          </ac:spMkLst>
        </pc:spChg>
      </pc:sldChg>
      <pc:sldChg chg="modSp">
        <pc:chgData name="EZZINE, Hind" userId="S::ezzineh@who.int::edcab00f-6318-46e5-a4a9-188b01ee222f" providerId="AD" clId="Web-{139BD40D-F76F-078B-2484-21EBF4A59D76}" dt="2023-07-03T08:54:35.408" v="7" actId="20577"/>
        <pc:sldMkLst>
          <pc:docMk/>
          <pc:sldMk cId="0" sldId="258"/>
        </pc:sldMkLst>
        <pc:spChg chg="mod">
          <ac:chgData name="EZZINE, Hind" userId="S::ezzineh@who.int::edcab00f-6318-46e5-a4a9-188b01ee222f" providerId="AD" clId="Web-{139BD40D-F76F-078B-2484-21EBF4A59D76}" dt="2023-07-03T08:54:35.408" v="7" actId="20577"/>
          <ac:spMkLst>
            <pc:docMk/>
            <pc:sldMk cId="0" sldId="258"/>
            <ac:spMk id="292" creationId="{00000000-0000-0000-0000-000000000000}"/>
          </ac:spMkLst>
        </pc:spChg>
      </pc:sldChg>
      <pc:sldChg chg="modSp">
        <pc:chgData name="EZZINE, Hind" userId="S::ezzineh@who.int::edcab00f-6318-46e5-a4a9-188b01ee222f" providerId="AD" clId="Web-{139BD40D-F76F-078B-2484-21EBF4A59D76}" dt="2023-07-03T08:54:51.816" v="10" actId="20577"/>
        <pc:sldMkLst>
          <pc:docMk/>
          <pc:sldMk cId="0" sldId="309"/>
        </pc:sldMkLst>
        <pc:spChg chg="mod">
          <ac:chgData name="EZZINE, Hind" userId="S::ezzineh@who.int::edcab00f-6318-46e5-a4a9-188b01ee222f" providerId="AD" clId="Web-{139BD40D-F76F-078B-2484-21EBF4A59D76}" dt="2023-07-03T08:54:51.816" v="10" actId="20577"/>
          <ac:spMkLst>
            <pc:docMk/>
            <pc:sldMk cId="0" sldId="309"/>
            <ac:spMk id="646"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FD4611-92CB-4C05-9A85-874F86DAB079}" type="doc">
      <dgm:prSet loTypeId="urn:microsoft.com/office/officeart/2005/8/layout/chevron1" loCatId="process" qsTypeId="urn:microsoft.com/office/officeart/2005/8/quickstyle/simple1" qsCatId="simple" csTypeId="urn:microsoft.com/office/officeart/2005/8/colors/accent1_2" csCatId="accent1" phldr="1"/>
      <dgm:spPr/>
    </dgm:pt>
    <dgm:pt modelId="{0BEBEE2A-0A18-481A-8636-0B6637A2FE61}">
      <dgm:prSet phldrT="[Texte]" custT="1"/>
      <dgm:spPr>
        <a:solidFill>
          <a:srgbClr val="FFC3DC"/>
        </a:solidFill>
      </dgm:spPr>
      <dgm:t>
        <a:bodyPr/>
        <a:lstStyle/>
        <a:p>
          <a:pPr algn="l"/>
          <a:r>
            <a:rPr lang="fr-CA" sz="1000" b="1" dirty="0">
              <a:solidFill>
                <a:schemeClr val="tx1"/>
              </a:solidFill>
            </a:rPr>
            <a:t>INFORMATION DU PUBLIC</a:t>
          </a:r>
        </a:p>
        <a:p>
          <a:pPr algn="l"/>
          <a:endParaRPr lang="fr-CA" sz="1050" dirty="0">
            <a:solidFill>
              <a:schemeClr val="tx1"/>
            </a:solidFill>
          </a:endParaRPr>
        </a:p>
        <a:p>
          <a:pPr algn="l"/>
          <a:r>
            <a:rPr lang="fr-CA" sz="1000" dirty="0">
              <a:solidFill>
                <a:schemeClr val="tx1"/>
              </a:solidFill>
            </a:rPr>
            <a:t>Par les canaux préférés des populations touchées</a:t>
          </a:r>
          <a:endParaRPr lang="en-US" sz="1000" dirty="0"/>
        </a:p>
      </dgm:t>
    </dgm:pt>
    <dgm:pt modelId="{2C69201D-076E-466B-BA3B-E511DEA210A5}" type="parTrans" cxnId="{AE4018B8-44E1-4032-BB23-A9FCEDDFCC92}">
      <dgm:prSet/>
      <dgm:spPr/>
      <dgm:t>
        <a:bodyPr/>
        <a:lstStyle/>
        <a:p>
          <a:endParaRPr lang="en-US"/>
        </a:p>
      </dgm:t>
    </dgm:pt>
    <dgm:pt modelId="{57C8E464-6F3D-49F1-AB9A-01F03FC138AD}" type="sibTrans" cxnId="{AE4018B8-44E1-4032-BB23-A9FCEDDFCC92}">
      <dgm:prSet/>
      <dgm:spPr/>
      <dgm:t>
        <a:bodyPr/>
        <a:lstStyle/>
        <a:p>
          <a:endParaRPr lang="en-US"/>
        </a:p>
      </dgm:t>
    </dgm:pt>
    <dgm:pt modelId="{781CF236-62DE-40CF-BB3E-120C6329275E}">
      <dgm:prSet phldrT="[Texte]" custT="1"/>
      <dgm:spPr>
        <a:solidFill>
          <a:srgbClr val="F3D9F4"/>
        </a:solidFill>
      </dgm:spPr>
      <dgm:t>
        <a:bodyPr/>
        <a:lstStyle/>
        <a:p>
          <a:pPr algn="l"/>
          <a:r>
            <a:rPr lang="fr-CA" sz="900" b="1" dirty="0">
              <a:solidFill>
                <a:schemeClr val="tx1"/>
              </a:solidFill>
            </a:rPr>
            <a:t>MOBILISATION </a:t>
          </a:r>
        </a:p>
        <a:p>
          <a:pPr algn="l"/>
          <a:r>
            <a:rPr lang="fr-CA" sz="900" b="1" dirty="0">
              <a:solidFill>
                <a:schemeClr val="tx1"/>
              </a:solidFill>
            </a:rPr>
            <a:t>DE MASSE </a:t>
          </a:r>
        </a:p>
        <a:p>
          <a:pPr algn="l"/>
          <a:endParaRPr lang="fr-CA" sz="500" dirty="0">
            <a:solidFill>
              <a:schemeClr val="tx1"/>
            </a:solidFill>
          </a:endParaRPr>
        </a:p>
        <a:p>
          <a:pPr algn="l"/>
          <a:r>
            <a:rPr lang="fr-CA" sz="900" dirty="0">
              <a:solidFill>
                <a:schemeClr val="tx1"/>
              </a:solidFill>
            </a:rPr>
            <a:t>des communautés touchées et à risque au moyen de la mobilisation sociale, etc.</a:t>
          </a:r>
          <a:endParaRPr lang="en-US" sz="900" dirty="0"/>
        </a:p>
      </dgm:t>
    </dgm:pt>
    <dgm:pt modelId="{99E09481-95C5-48B7-A024-9A75529BF541}" type="parTrans" cxnId="{15FFDDA0-8EE0-4259-8D6B-8EC93D020058}">
      <dgm:prSet/>
      <dgm:spPr/>
      <dgm:t>
        <a:bodyPr/>
        <a:lstStyle/>
        <a:p>
          <a:endParaRPr lang="en-US"/>
        </a:p>
      </dgm:t>
    </dgm:pt>
    <dgm:pt modelId="{D0183CE6-D526-420D-A505-B5C6905E3AE7}" type="sibTrans" cxnId="{15FFDDA0-8EE0-4259-8D6B-8EC93D020058}">
      <dgm:prSet/>
      <dgm:spPr/>
      <dgm:t>
        <a:bodyPr/>
        <a:lstStyle/>
        <a:p>
          <a:endParaRPr lang="en-US"/>
        </a:p>
      </dgm:t>
    </dgm:pt>
    <dgm:pt modelId="{27463B67-3133-4209-B927-A68ECB4F0A12}">
      <dgm:prSet phldrT="[Texte]" custT="1"/>
      <dgm:spPr>
        <a:solidFill>
          <a:srgbClr val="D5F0FD"/>
        </a:solidFill>
      </dgm:spPr>
      <dgm:t>
        <a:bodyPr/>
        <a:lstStyle/>
        <a:p>
          <a:pPr algn="l"/>
          <a:r>
            <a:rPr lang="fr-CA" sz="900" b="1" dirty="0">
              <a:solidFill>
                <a:schemeClr val="tx1"/>
              </a:solidFill>
            </a:rPr>
            <a:t>ENGAGEMENT</a:t>
          </a:r>
          <a:br>
            <a:rPr lang="fr-CA" sz="900" b="1" dirty="0">
              <a:solidFill>
                <a:schemeClr val="tx1"/>
              </a:solidFill>
            </a:rPr>
          </a:br>
          <a:endParaRPr lang="fr-CA" sz="900" b="1" dirty="0">
            <a:solidFill>
              <a:schemeClr val="tx1"/>
            </a:solidFill>
          </a:endParaRPr>
        </a:p>
        <a:p>
          <a:pPr algn="l"/>
          <a:r>
            <a:rPr lang="fr-CA" sz="900" dirty="0">
              <a:solidFill>
                <a:schemeClr val="tx1"/>
              </a:solidFill>
            </a:rPr>
            <a:t>Des communautés, des famille et des individus, notamment par le biais de personnes influentes</a:t>
          </a:r>
          <a:endParaRPr lang="en-US" sz="900" dirty="0"/>
        </a:p>
      </dgm:t>
    </dgm:pt>
    <dgm:pt modelId="{E691B020-5171-43F3-8E85-563162CBC332}" type="parTrans" cxnId="{B7073DCD-DA67-47DD-82F6-ED6E15811A3D}">
      <dgm:prSet/>
      <dgm:spPr/>
      <dgm:t>
        <a:bodyPr/>
        <a:lstStyle/>
        <a:p>
          <a:endParaRPr lang="en-US"/>
        </a:p>
      </dgm:t>
    </dgm:pt>
    <dgm:pt modelId="{770BDB11-8FA5-4715-9C86-DFC6482A09D6}" type="sibTrans" cxnId="{B7073DCD-DA67-47DD-82F6-ED6E15811A3D}">
      <dgm:prSet/>
      <dgm:spPr/>
      <dgm:t>
        <a:bodyPr/>
        <a:lstStyle/>
        <a:p>
          <a:endParaRPr lang="en-US"/>
        </a:p>
      </dgm:t>
    </dgm:pt>
    <dgm:pt modelId="{072084B1-53FC-4759-A8E0-567E5758C2EA}">
      <dgm:prSet phldrT="[Texte]" custT="1"/>
      <dgm:spPr>
        <a:solidFill>
          <a:srgbClr val="BAF7F3"/>
        </a:solidFill>
      </dgm:spPr>
      <dgm:t>
        <a:bodyPr/>
        <a:lstStyle/>
        <a:p>
          <a:pPr algn="l"/>
          <a:r>
            <a:rPr lang="fr-FR" sz="900" b="1" dirty="0">
              <a:solidFill>
                <a:schemeClr val="tx1"/>
              </a:solidFill>
            </a:rPr>
            <a:t>PRODUIT</a:t>
          </a:r>
        </a:p>
        <a:p>
          <a:pPr algn="l"/>
          <a:endParaRPr lang="fr-FR" sz="900" b="1" dirty="0">
            <a:solidFill>
              <a:schemeClr val="tx1"/>
            </a:solidFill>
          </a:endParaRPr>
        </a:p>
        <a:p>
          <a:pPr algn="l"/>
          <a:r>
            <a:rPr lang="fr-FR" sz="900" b="1" dirty="0">
              <a:solidFill>
                <a:schemeClr val="tx1"/>
              </a:solidFill>
            </a:rPr>
            <a:t> </a:t>
          </a:r>
          <a:r>
            <a:rPr lang="fr-FR" sz="900" dirty="0">
              <a:solidFill>
                <a:schemeClr val="tx1"/>
              </a:solidFill>
            </a:rPr>
            <a:t>Des </a:t>
          </a:r>
          <a:r>
            <a:rPr lang="fr-CA" sz="900" dirty="0">
              <a:solidFill>
                <a:schemeClr val="tx1"/>
              </a:solidFill>
            </a:rPr>
            <a:t>informations fiables atteignent le public, les rumeurs sont dissipées</a:t>
          </a:r>
          <a:endParaRPr lang="en-US" sz="900" dirty="0"/>
        </a:p>
      </dgm:t>
    </dgm:pt>
    <dgm:pt modelId="{24ACB86F-52A9-477F-89C3-81F94D784E7B}" type="parTrans" cxnId="{2353B6AB-5F2B-44F6-8330-8038A290058C}">
      <dgm:prSet/>
      <dgm:spPr/>
      <dgm:t>
        <a:bodyPr/>
        <a:lstStyle/>
        <a:p>
          <a:endParaRPr lang="en-US"/>
        </a:p>
      </dgm:t>
    </dgm:pt>
    <dgm:pt modelId="{D6B0E494-A142-41EF-9C33-08CC9337C361}" type="sibTrans" cxnId="{2353B6AB-5F2B-44F6-8330-8038A290058C}">
      <dgm:prSet/>
      <dgm:spPr/>
      <dgm:t>
        <a:bodyPr/>
        <a:lstStyle/>
        <a:p>
          <a:endParaRPr lang="en-US"/>
        </a:p>
      </dgm:t>
    </dgm:pt>
    <dgm:pt modelId="{C23F1714-EA02-49B5-BBB9-1BCDE91EE93C}">
      <dgm:prSet phldrT="[Texte]" custT="1"/>
      <dgm:spPr>
        <a:solidFill>
          <a:srgbClr val="E6FDC2"/>
        </a:solidFill>
      </dgm:spPr>
      <dgm:t>
        <a:bodyPr/>
        <a:lstStyle/>
        <a:p>
          <a:pPr algn="l"/>
          <a:r>
            <a:rPr lang="fr-CA" sz="900" b="1" dirty="0">
              <a:solidFill>
                <a:schemeClr val="tx1"/>
              </a:solidFill>
            </a:rPr>
            <a:t>RÉSULTAT </a:t>
          </a:r>
        </a:p>
        <a:p>
          <a:pPr algn="l"/>
          <a:endParaRPr lang="fr-CA" sz="900" b="1" dirty="0">
            <a:solidFill>
              <a:schemeClr val="tx1"/>
            </a:solidFill>
          </a:endParaRPr>
        </a:p>
        <a:p>
          <a:pPr algn="l"/>
          <a:r>
            <a:rPr lang="fr-CA" sz="900" dirty="0">
              <a:solidFill>
                <a:schemeClr val="tx1"/>
              </a:solidFill>
            </a:rPr>
            <a:t>C</a:t>
          </a:r>
          <a:r>
            <a:rPr lang="fr-CA" sz="900" b="0" dirty="0">
              <a:solidFill>
                <a:schemeClr val="tx1"/>
              </a:solidFill>
            </a:rPr>
            <a:t>haque personne exposée au risque est capable de prendre des décisions éclairées pour atténuer les effets </a:t>
          </a:r>
          <a:r>
            <a:rPr lang="fr-CA" sz="900" dirty="0">
              <a:solidFill>
                <a:schemeClr val="tx1"/>
              </a:solidFill>
            </a:rPr>
            <a:t>de la menace (danger)</a:t>
          </a:r>
          <a:endParaRPr lang="en-US" sz="900" dirty="0"/>
        </a:p>
      </dgm:t>
    </dgm:pt>
    <dgm:pt modelId="{FF0DE671-1766-4C29-91AA-71FF29F38329}" type="parTrans" cxnId="{005F66E3-FD84-42DB-B268-E2B969F25FBF}">
      <dgm:prSet/>
      <dgm:spPr/>
      <dgm:t>
        <a:bodyPr/>
        <a:lstStyle/>
        <a:p>
          <a:endParaRPr lang="en-US"/>
        </a:p>
      </dgm:t>
    </dgm:pt>
    <dgm:pt modelId="{921673ED-ECD5-49EC-96BC-FF399C1FD55B}" type="sibTrans" cxnId="{005F66E3-FD84-42DB-B268-E2B969F25FBF}">
      <dgm:prSet/>
      <dgm:spPr/>
      <dgm:t>
        <a:bodyPr/>
        <a:lstStyle/>
        <a:p>
          <a:endParaRPr lang="en-US"/>
        </a:p>
      </dgm:t>
    </dgm:pt>
    <dgm:pt modelId="{95DFBC56-097C-4C89-B8C6-8B17919DA626}" type="pres">
      <dgm:prSet presAssocID="{01FD4611-92CB-4C05-9A85-874F86DAB079}" presName="Name0" presStyleCnt="0">
        <dgm:presLayoutVars>
          <dgm:dir/>
          <dgm:animLvl val="lvl"/>
          <dgm:resizeHandles val="exact"/>
        </dgm:presLayoutVars>
      </dgm:prSet>
      <dgm:spPr/>
    </dgm:pt>
    <dgm:pt modelId="{7D6CC283-98B3-4967-B87A-3B1DCFCB0B9D}" type="pres">
      <dgm:prSet presAssocID="{0BEBEE2A-0A18-481A-8636-0B6637A2FE61}" presName="parTxOnly" presStyleLbl="node1" presStyleIdx="0" presStyleCnt="5" custScaleX="150273" custScaleY="135656">
        <dgm:presLayoutVars>
          <dgm:chMax val="0"/>
          <dgm:chPref val="0"/>
          <dgm:bulletEnabled val="1"/>
        </dgm:presLayoutVars>
      </dgm:prSet>
      <dgm:spPr/>
    </dgm:pt>
    <dgm:pt modelId="{22B41B45-F7A5-4D03-8D0C-D28959E48439}" type="pres">
      <dgm:prSet presAssocID="{57C8E464-6F3D-49F1-AB9A-01F03FC138AD}" presName="parTxOnlySpace" presStyleCnt="0"/>
      <dgm:spPr/>
    </dgm:pt>
    <dgm:pt modelId="{E3912B1A-316C-4A0E-BDB8-F7F407EA7BDE}" type="pres">
      <dgm:prSet presAssocID="{781CF236-62DE-40CF-BB3E-120C6329275E}" presName="parTxOnly" presStyleLbl="node1" presStyleIdx="1" presStyleCnt="5" custScaleX="136980" custScaleY="136331">
        <dgm:presLayoutVars>
          <dgm:chMax val="0"/>
          <dgm:chPref val="0"/>
          <dgm:bulletEnabled val="1"/>
        </dgm:presLayoutVars>
      </dgm:prSet>
      <dgm:spPr/>
    </dgm:pt>
    <dgm:pt modelId="{62399458-826C-41A4-8FBA-AFF4CB17555B}" type="pres">
      <dgm:prSet presAssocID="{D0183CE6-D526-420D-A505-B5C6905E3AE7}" presName="parTxOnlySpace" presStyleCnt="0"/>
      <dgm:spPr/>
    </dgm:pt>
    <dgm:pt modelId="{C6DD572A-810D-4CD4-8078-5F7B1A8AC4FD}" type="pres">
      <dgm:prSet presAssocID="{27463B67-3133-4209-B927-A68ECB4F0A12}" presName="parTxOnly" presStyleLbl="node1" presStyleIdx="2" presStyleCnt="5" custScaleX="127684" custScaleY="131778" custLinFactNeighborX="242" custLinFactNeighborY="6520">
        <dgm:presLayoutVars>
          <dgm:chMax val="0"/>
          <dgm:chPref val="0"/>
          <dgm:bulletEnabled val="1"/>
        </dgm:presLayoutVars>
      </dgm:prSet>
      <dgm:spPr/>
    </dgm:pt>
    <dgm:pt modelId="{FE66A5CD-09D3-4A40-9BDC-2F3B4520F39D}" type="pres">
      <dgm:prSet presAssocID="{770BDB11-8FA5-4715-9C86-DFC6482A09D6}" presName="parTxOnlySpace" presStyleCnt="0"/>
      <dgm:spPr/>
    </dgm:pt>
    <dgm:pt modelId="{E589F873-6DE4-4F32-BC54-93CC9668AB34}" type="pres">
      <dgm:prSet presAssocID="{072084B1-53FC-4759-A8E0-567E5758C2EA}" presName="parTxOnly" presStyleLbl="node1" presStyleIdx="3" presStyleCnt="5" custScaleX="144624" custScaleY="151903" custLinFactNeighborX="242" custLinFactNeighborY="6520">
        <dgm:presLayoutVars>
          <dgm:chMax val="0"/>
          <dgm:chPref val="0"/>
          <dgm:bulletEnabled val="1"/>
        </dgm:presLayoutVars>
      </dgm:prSet>
      <dgm:spPr/>
    </dgm:pt>
    <dgm:pt modelId="{117BAFA5-E614-4FDE-BD63-516A53789B75}" type="pres">
      <dgm:prSet presAssocID="{D6B0E494-A142-41EF-9C33-08CC9337C361}" presName="parTxOnlySpace" presStyleCnt="0"/>
      <dgm:spPr/>
    </dgm:pt>
    <dgm:pt modelId="{6FAB0E0A-CE4E-4835-ADAD-20500F1B341E}" type="pres">
      <dgm:prSet presAssocID="{C23F1714-EA02-49B5-BBB9-1BCDE91EE93C}" presName="parTxOnly" presStyleLbl="node1" presStyleIdx="4" presStyleCnt="5" custScaleX="176242" custScaleY="159905" custLinFactNeighborX="242" custLinFactNeighborY="6520">
        <dgm:presLayoutVars>
          <dgm:chMax val="0"/>
          <dgm:chPref val="0"/>
          <dgm:bulletEnabled val="1"/>
        </dgm:presLayoutVars>
      </dgm:prSet>
      <dgm:spPr/>
    </dgm:pt>
  </dgm:ptLst>
  <dgm:cxnLst>
    <dgm:cxn modelId="{7C707203-959A-4799-BBE4-5BD791DB5410}" type="presOf" srcId="{0BEBEE2A-0A18-481A-8636-0B6637A2FE61}" destId="{7D6CC283-98B3-4967-B87A-3B1DCFCB0B9D}" srcOrd="0" destOrd="0" presId="urn:microsoft.com/office/officeart/2005/8/layout/chevron1"/>
    <dgm:cxn modelId="{BDCC1E49-E3C7-441F-AFB1-9AACBE521236}" type="presOf" srcId="{01FD4611-92CB-4C05-9A85-874F86DAB079}" destId="{95DFBC56-097C-4C89-B8C6-8B17919DA626}" srcOrd="0" destOrd="0" presId="urn:microsoft.com/office/officeart/2005/8/layout/chevron1"/>
    <dgm:cxn modelId="{B122474B-AD19-4D20-80A3-2E7EF5CD5C26}" type="presOf" srcId="{C23F1714-EA02-49B5-BBB9-1BCDE91EE93C}" destId="{6FAB0E0A-CE4E-4835-ADAD-20500F1B341E}" srcOrd="0" destOrd="0" presId="urn:microsoft.com/office/officeart/2005/8/layout/chevron1"/>
    <dgm:cxn modelId="{D06B1F52-2851-4155-A267-30ABF7317F3F}" type="presOf" srcId="{27463B67-3133-4209-B927-A68ECB4F0A12}" destId="{C6DD572A-810D-4CD4-8078-5F7B1A8AC4FD}" srcOrd="0" destOrd="0" presId="urn:microsoft.com/office/officeart/2005/8/layout/chevron1"/>
    <dgm:cxn modelId="{410B2575-1913-459C-ADE7-8D7384046732}" type="presOf" srcId="{072084B1-53FC-4759-A8E0-567E5758C2EA}" destId="{E589F873-6DE4-4F32-BC54-93CC9668AB34}" srcOrd="0" destOrd="0" presId="urn:microsoft.com/office/officeart/2005/8/layout/chevron1"/>
    <dgm:cxn modelId="{15FFDDA0-8EE0-4259-8D6B-8EC93D020058}" srcId="{01FD4611-92CB-4C05-9A85-874F86DAB079}" destId="{781CF236-62DE-40CF-BB3E-120C6329275E}" srcOrd="1" destOrd="0" parTransId="{99E09481-95C5-48B7-A024-9A75529BF541}" sibTransId="{D0183CE6-D526-420D-A505-B5C6905E3AE7}"/>
    <dgm:cxn modelId="{2353B6AB-5F2B-44F6-8330-8038A290058C}" srcId="{01FD4611-92CB-4C05-9A85-874F86DAB079}" destId="{072084B1-53FC-4759-A8E0-567E5758C2EA}" srcOrd="3" destOrd="0" parTransId="{24ACB86F-52A9-477F-89C3-81F94D784E7B}" sibTransId="{D6B0E494-A142-41EF-9C33-08CC9337C361}"/>
    <dgm:cxn modelId="{60D03FB4-B6D7-4EE8-90F0-4C2319B89AB0}" type="presOf" srcId="{781CF236-62DE-40CF-BB3E-120C6329275E}" destId="{E3912B1A-316C-4A0E-BDB8-F7F407EA7BDE}" srcOrd="0" destOrd="0" presId="urn:microsoft.com/office/officeart/2005/8/layout/chevron1"/>
    <dgm:cxn modelId="{AE4018B8-44E1-4032-BB23-A9FCEDDFCC92}" srcId="{01FD4611-92CB-4C05-9A85-874F86DAB079}" destId="{0BEBEE2A-0A18-481A-8636-0B6637A2FE61}" srcOrd="0" destOrd="0" parTransId="{2C69201D-076E-466B-BA3B-E511DEA210A5}" sibTransId="{57C8E464-6F3D-49F1-AB9A-01F03FC138AD}"/>
    <dgm:cxn modelId="{B7073DCD-DA67-47DD-82F6-ED6E15811A3D}" srcId="{01FD4611-92CB-4C05-9A85-874F86DAB079}" destId="{27463B67-3133-4209-B927-A68ECB4F0A12}" srcOrd="2" destOrd="0" parTransId="{E691B020-5171-43F3-8E85-563162CBC332}" sibTransId="{770BDB11-8FA5-4715-9C86-DFC6482A09D6}"/>
    <dgm:cxn modelId="{005F66E3-FD84-42DB-B268-E2B969F25FBF}" srcId="{01FD4611-92CB-4C05-9A85-874F86DAB079}" destId="{C23F1714-EA02-49B5-BBB9-1BCDE91EE93C}" srcOrd="4" destOrd="0" parTransId="{FF0DE671-1766-4C29-91AA-71FF29F38329}" sibTransId="{921673ED-ECD5-49EC-96BC-FF399C1FD55B}"/>
    <dgm:cxn modelId="{871DD074-DC51-4160-91DF-48BD016F0C52}" type="presParOf" srcId="{95DFBC56-097C-4C89-B8C6-8B17919DA626}" destId="{7D6CC283-98B3-4967-B87A-3B1DCFCB0B9D}" srcOrd="0" destOrd="0" presId="urn:microsoft.com/office/officeart/2005/8/layout/chevron1"/>
    <dgm:cxn modelId="{0C7CE521-94DD-465A-99C9-9FE208E4E478}" type="presParOf" srcId="{95DFBC56-097C-4C89-B8C6-8B17919DA626}" destId="{22B41B45-F7A5-4D03-8D0C-D28959E48439}" srcOrd="1" destOrd="0" presId="urn:microsoft.com/office/officeart/2005/8/layout/chevron1"/>
    <dgm:cxn modelId="{D18C3823-E139-4CC1-8D9A-E285A7759929}" type="presParOf" srcId="{95DFBC56-097C-4C89-B8C6-8B17919DA626}" destId="{E3912B1A-316C-4A0E-BDB8-F7F407EA7BDE}" srcOrd="2" destOrd="0" presId="urn:microsoft.com/office/officeart/2005/8/layout/chevron1"/>
    <dgm:cxn modelId="{AE9AD05B-DB66-46C2-989D-D1641739031C}" type="presParOf" srcId="{95DFBC56-097C-4C89-B8C6-8B17919DA626}" destId="{62399458-826C-41A4-8FBA-AFF4CB17555B}" srcOrd="3" destOrd="0" presId="urn:microsoft.com/office/officeart/2005/8/layout/chevron1"/>
    <dgm:cxn modelId="{9A8A4F9A-7F96-4109-A55C-D261235D719D}" type="presParOf" srcId="{95DFBC56-097C-4C89-B8C6-8B17919DA626}" destId="{C6DD572A-810D-4CD4-8078-5F7B1A8AC4FD}" srcOrd="4" destOrd="0" presId="urn:microsoft.com/office/officeart/2005/8/layout/chevron1"/>
    <dgm:cxn modelId="{F75B173B-57BC-4B31-9F26-C278269CFFE3}" type="presParOf" srcId="{95DFBC56-097C-4C89-B8C6-8B17919DA626}" destId="{FE66A5CD-09D3-4A40-9BDC-2F3B4520F39D}" srcOrd="5" destOrd="0" presId="urn:microsoft.com/office/officeart/2005/8/layout/chevron1"/>
    <dgm:cxn modelId="{79538B9C-D675-4E7C-B45A-6C2FF616C3B3}" type="presParOf" srcId="{95DFBC56-097C-4C89-B8C6-8B17919DA626}" destId="{E589F873-6DE4-4F32-BC54-93CC9668AB34}" srcOrd="6" destOrd="0" presId="urn:microsoft.com/office/officeart/2005/8/layout/chevron1"/>
    <dgm:cxn modelId="{CB041382-861D-47DD-B9C1-5552970B008C}" type="presParOf" srcId="{95DFBC56-097C-4C89-B8C6-8B17919DA626}" destId="{117BAFA5-E614-4FDE-BD63-516A53789B75}" srcOrd="7" destOrd="0" presId="urn:microsoft.com/office/officeart/2005/8/layout/chevron1"/>
    <dgm:cxn modelId="{9D941BB0-AB72-440B-AEBC-2287E71DB828}" type="presParOf" srcId="{95DFBC56-097C-4C89-B8C6-8B17919DA626}" destId="{6FAB0E0A-CE4E-4835-ADAD-20500F1B341E}" srcOrd="8"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6CC283-98B3-4967-B87A-3B1DCFCB0B9D}">
      <dsp:nvSpPr>
        <dsp:cNvPr id="0" name=""/>
        <dsp:cNvSpPr/>
      </dsp:nvSpPr>
      <dsp:spPr>
        <a:xfrm>
          <a:off x="6675" y="1430555"/>
          <a:ext cx="2521427" cy="910467"/>
        </a:xfrm>
        <a:prstGeom prst="chevron">
          <a:avLst/>
        </a:prstGeom>
        <a:solidFill>
          <a:srgbClr val="FFC3D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l" defTabSz="444500">
            <a:lnSpc>
              <a:spcPct val="90000"/>
            </a:lnSpc>
            <a:spcBef>
              <a:spcPct val="0"/>
            </a:spcBef>
            <a:spcAft>
              <a:spcPct val="35000"/>
            </a:spcAft>
            <a:buNone/>
          </a:pPr>
          <a:r>
            <a:rPr lang="fr-CA" sz="1000" b="1" kern="1200" dirty="0">
              <a:solidFill>
                <a:schemeClr val="tx1"/>
              </a:solidFill>
            </a:rPr>
            <a:t>INFORMATION DU PUBLIC</a:t>
          </a:r>
        </a:p>
        <a:p>
          <a:pPr marL="0" lvl="0" indent="0" algn="l" defTabSz="444500">
            <a:lnSpc>
              <a:spcPct val="90000"/>
            </a:lnSpc>
            <a:spcBef>
              <a:spcPct val="0"/>
            </a:spcBef>
            <a:spcAft>
              <a:spcPct val="35000"/>
            </a:spcAft>
            <a:buNone/>
          </a:pPr>
          <a:endParaRPr lang="fr-CA" sz="1050" kern="1200" dirty="0">
            <a:solidFill>
              <a:schemeClr val="tx1"/>
            </a:solidFill>
          </a:endParaRPr>
        </a:p>
        <a:p>
          <a:pPr marL="0" lvl="0" indent="0" algn="l" defTabSz="444500">
            <a:lnSpc>
              <a:spcPct val="90000"/>
            </a:lnSpc>
            <a:spcBef>
              <a:spcPct val="0"/>
            </a:spcBef>
            <a:spcAft>
              <a:spcPct val="35000"/>
            </a:spcAft>
            <a:buNone/>
          </a:pPr>
          <a:r>
            <a:rPr lang="fr-CA" sz="1000" kern="1200" dirty="0">
              <a:solidFill>
                <a:schemeClr val="tx1"/>
              </a:solidFill>
            </a:rPr>
            <a:t>Par les canaux préférés des populations touchées</a:t>
          </a:r>
          <a:endParaRPr lang="en-US" sz="1000" kern="1200" dirty="0"/>
        </a:p>
      </dsp:txBody>
      <dsp:txXfrm>
        <a:off x="461909" y="1430555"/>
        <a:ext cx="1610960" cy="910467"/>
      </dsp:txXfrm>
    </dsp:sp>
    <dsp:sp modelId="{E3912B1A-316C-4A0E-BDB8-F7F407EA7BDE}">
      <dsp:nvSpPr>
        <dsp:cNvPr id="0" name=""/>
        <dsp:cNvSpPr/>
      </dsp:nvSpPr>
      <dsp:spPr>
        <a:xfrm>
          <a:off x="2360312" y="1428290"/>
          <a:ext cx="2298384" cy="914997"/>
        </a:xfrm>
        <a:prstGeom prst="chevron">
          <a:avLst/>
        </a:prstGeom>
        <a:solidFill>
          <a:srgbClr val="F3D9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l" defTabSz="400050">
            <a:lnSpc>
              <a:spcPct val="90000"/>
            </a:lnSpc>
            <a:spcBef>
              <a:spcPct val="0"/>
            </a:spcBef>
            <a:spcAft>
              <a:spcPct val="35000"/>
            </a:spcAft>
            <a:buNone/>
          </a:pPr>
          <a:r>
            <a:rPr lang="fr-CA" sz="900" b="1" kern="1200" dirty="0">
              <a:solidFill>
                <a:schemeClr val="tx1"/>
              </a:solidFill>
            </a:rPr>
            <a:t>MOBILISATION </a:t>
          </a:r>
        </a:p>
        <a:p>
          <a:pPr marL="0" lvl="0" indent="0" algn="l" defTabSz="400050">
            <a:lnSpc>
              <a:spcPct val="90000"/>
            </a:lnSpc>
            <a:spcBef>
              <a:spcPct val="0"/>
            </a:spcBef>
            <a:spcAft>
              <a:spcPct val="35000"/>
            </a:spcAft>
            <a:buNone/>
          </a:pPr>
          <a:r>
            <a:rPr lang="fr-CA" sz="900" b="1" kern="1200" dirty="0">
              <a:solidFill>
                <a:schemeClr val="tx1"/>
              </a:solidFill>
            </a:rPr>
            <a:t>DE MASSE </a:t>
          </a:r>
        </a:p>
        <a:p>
          <a:pPr marL="0" lvl="0" indent="0" algn="l" defTabSz="400050">
            <a:lnSpc>
              <a:spcPct val="90000"/>
            </a:lnSpc>
            <a:spcBef>
              <a:spcPct val="0"/>
            </a:spcBef>
            <a:spcAft>
              <a:spcPct val="35000"/>
            </a:spcAft>
            <a:buNone/>
          </a:pPr>
          <a:endParaRPr lang="fr-CA" sz="500" kern="1200" dirty="0">
            <a:solidFill>
              <a:schemeClr val="tx1"/>
            </a:solidFill>
          </a:endParaRPr>
        </a:p>
        <a:p>
          <a:pPr marL="0" lvl="0" indent="0" algn="l" defTabSz="400050">
            <a:lnSpc>
              <a:spcPct val="90000"/>
            </a:lnSpc>
            <a:spcBef>
              <a:spcPct val="0"/>
            </a:spcBef>
            <a:spcAft>
              <a:spcPct val="35000"/>
            </a:spcAft>
            <a:buNone/>
          </a:pPr>
          <a:r>
            <a:rPr lang="fr-CA" sz="900" kern="1200" dirty="0">
              <a:solidFill>
                <a:schemeClr val="tx1"/>
              </a:solidFill>
            </a:rPr>
            <a:t>des communautés touchées et à risque au moyen de la mobilisation sociale, etc.</a:t>
          </a:r>
          <a:endParaRPr lang="en-US" sz="900" kern="1200" dirty="0"/>
        </a:p>
      </dsp:txBody>
      <dsp:txXfrm>
        <a:off x="2817811" y="1428290"/>
        <a:ext cx="1383387" cy="914997"/>
      </dsp:txXfrm>
    </dsp:sp>
    <dsp:sp modelId="{C6DD572A-810D-4CD4-8078-5F7B1A8AC4FD}">
      <dsp:nvSpPr>
        <dsp:cNvPr id="0" name=""/>
        <dsp:cNvSpPr/>
      </dsp:nvSpPr>
      <dsp:spPr>
        <a:xfrm>
          <a:off x="4491312" y="1487329"/>
          <a:ext cx="2142406" cy="884439"/>
        </a:xfrm>
        <a:prstGeom prst="chevron">
          <a:avLst/>
        </a:prstGeom>
        <a:solidFill>
          <a:srgbClr val="D5F0F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l" defTabSz="400050">
            <a:lnSpc>
              <a:spcPct val="90000"/>
            </a:lnSpc>
            <a:spcBef>
              <a:spcPct val="0"/>
            </a:spcBef>
            <a:spcAft>
              <a:spcPct val="35000"/>
            </a:spcAft>
            <a:buNone/>
          </a:pPr>
          <a:r>
            <a:rPr lang="fr-CA" sz="900" b="1" kern="1200" dirty="0">
              <a:solidFill>
                <a:schemeClr val="tx1"/>
              </a:solidFill>
            </a:rPr>
            <a:t>ENGAGEMENT</a:t>
          </a:r>
          <a:br>
            <a:rPr lang="fr-CA" sz="900" b="1" kern="1200" dirty="0">
              <a:solidFill>
                <a:schemeClr val="tx1"/>
              </a:solidFill>
            </a:rPr>
          </a:br>
          <a:endParaRPr lang="fr-CA" sz="900" b="1" kern="1200" dirty="0">
            <a:solidFill>
              <a:schemeClr val="tx1"/>
            </a:solidFill>
          </a:endParaRPr>
        </a:p>
        <a:p>
          <a:pPr marL="0" lvl="0" indent="0" algn="l" defTabSz="400050">
            <a:lnSpc>
              <a:spcPct val="90000"/>
            </a:lnSpc>
            <a:spcBef>
              <a:spcPct val="0"/>
            </a:spcBef>
            <a:spcAft>
              <a:spcPct val="35000"/>
            </a:spcAft>
            <a:buNone/>
          </a:pPr>
          <a:r>
            <a:rPr lang="fr-CA" sz="900" kern="1200" dirty="0">
              <a:solidFill>
                <a:schemeClr val="tx1"/>
              </a:solidFill>
            </a:rPr>
            <a:t>Des communautés, des famille et des individus, notamment par le biais de personnes influentes</a:t>
          </a:r>
          <a:endParaRPr lang="en-US" sz="900" kern="1200" dirty="0"/>
        </a:p>
      </dsp:txBody>
      <dsp:txXfrm>
        <a:off x="4933532" y="1487329"/>
        <a:ext cx="1257967" cy="884439"/>
      </dsp:txXfrm>
    </dsp:sp>
    <dsp:sp modelId="{E589F873-6DE4-4F32-BC54-93CC9668AB34}">
      <dsp:nvSpPr>
        <dsp:cNvPr id="0" name=""/>
        <dsp:cNvSpPr/>
      </dsp:nvSpPr>
      <dsp:spPr>
        <a:xfrm>
          <a:off x="6465929" y="1419793"/>
          <a:ext cx="2426642" cy="1019510"/>
        </a:xfrm>
        <a:prstGeom prst="chevron">
          <a:avLst/>
        </a:prstGeom>
        <a:solidFill>
          <a:srgbClr val="BAF7F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l" defTabSz="400050">
            <a:lnSpc>
              <a:spcPct val="90000"/>
            </a:lnSpc>
            <a:spcBef>
              <a:spcPct val="0"/>
            </a:spcBef>
            <a:spcAft>
              <a:spcPct val="35000"/>
            </a:spcAft>
            <a:buNone/>
          </a:pPr>
          <a:r>
            <a:rPr lang="fr-FR" sz="900" b="1" kern="1200" dirty="0">
              <a:solidFill>
                <a:schemeClr val="tx1"/>
              </a:solidFill>
            </a:rPr>
            <a:t>PRODUIT</a:t>
          </a:r>
        </a:p>
        <a:p>
          <a:pPr marL="0" lvl="0" indent="0" algn="l" defTabSz="400050">
            <a:lnSpc>
              <a:spcPct val="90000"/>
            </a:lnSpc>
            <a:spcBef>
              <a:spcPct val="0"/>
            </a:spcBef>
            <a:spcAft>
              <a:spcPct val="35000"/>
            </a:spcAft>
            <a:buNone/>
          </a:pPr>
          <a:endParaRPr lang="fr-FR" sz="900" b="1" kern="1200" dirty="0">
            <a:solidFill>
              <a:schemeClr val="tx1"/>
            </a:solidFill>
          </a:endParaRPr>
        </a:p>
        <a:p>
          <a:pPr marL="0" lvl="0" indent="0" algn="l" defTabSz="400050">
            <a:lnSpc>
              <a:spcPct val="90000"/>
            </a:lnSpc>
            <a:spcBef>
              <a:spcPct val="0"/>
            </a:spcBef>
            <a:spcAft>
              <a:spcPct val="35000"/>
            </a:spcAft>
            <a:buNone/>
          </a:pPr>
          <a:r>
            <a:rPr lang="fr-FR" sz="900" b="1" kern="1200" dirty="0">
              <a:solidFill>
                <a:schemeClr val="tx1"/>
              </a:solidFill>
            </a:rPr>
            <a:t> </a:t>
          </a:r>
          <a:r>
            <a:rPr lang="fr-FR" sz="900" kern="1200" dirty="0">
              <a:solidFill>
                <a:schemeClr val="tx1"/>
              </a:solidFill>
            </a:rPr>
            <a:t>Des </a:t>
          </a:r>
          <a:r>
            <a:rPr lang="fr-CA" sz="900" kern="1200" dirty="0">
              <a:solidFill>
                <a:schemeClr val="tx1"/>
              </a:solidFill>
            </a:rPr>
            <a:t>informations fiables atteignent le public, les rumeurs sont dissipées</a:t>
          </a:r>
          <a:endParaRPr lang="en-US" sz="900" kern="1200" dirty="0"/>
        </a:p>
      </dsp:txBody>
      <dsp:txXfrm>
        <a:off x="6975684" y="1419793"/>
        <a:ext cx="1407132" cy="1019510"/>
      </dsp:txXfrm>
    </dsp:sp>
    <dsp:sp modelId="{6FAB0E0A-CE4E-4835-ADAD-20500F1B341E}">
      <dsp:nvSpPr>
        <dsp:cNvPr id="0" name=""/>
        <dsp:cNvSpPr/>
      </dsp:nvSpPr>
      <dsp:spPr>
        <a:xfrm>
          <a:off x="8724782" y="1392940"/>
          <a:ext cx="2957160" cy="1073216"/>
        </a:xfrm>
        <a:prstGeom prst="chevron">
          <a:avLst/>
        </a:prstGeom>
        <a:solidFill>
          <a:srgbClr val="E6FDC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l" defTabSz="400050">
            <a:lnSpc>
              <a:spcPct val="90000"/>
            </a:lnSpc>
            <a:spcBef>
              <a:spcPct val="0"/>
            </a:spcBef>
            <a:spcAft>
              <a:spcPct val="35000"/>
            </a:spcAft>
            <a:buNone/>
          </a:pPr>
          <a:r>
            <a:rPr lang="fr-CA" sz="900" b="1" kern="1200" dirty="0">
              <a:solidFill>
                <a:schemeClr val="tx1"/>
              </a:solidFill>
            </a:rPr>
            <a:t>RÉSULTAT </a:t>
          </a:r>
        </a:p>
        <a:p>
          <a:pPr marL="0" lvl="0" indent="0" algn="l" defTabSz="400050">
            <a:lnSpc>
              <a:spcPct val="90000"/>
            </a:lnSpc>
            <a:spcBef>
              <a:spcPct val="0"/>
            </a:spcBef>
            <a:spcAft>
              <a:spcPct val="35000"/>
            </a:spcAft>
            <a:buNone/>
          </a:pPr>
          <a:endParaRPr lang="fr-CA" sz="900" b="1" kern="1200" dirty="0">
            <a:solidFill>
              <a:schemeClr val="tx1"/>
            </a:solidFill>
          </a:endParaRPr>
        </a:p>
        <a:p>
          <a:pPr marL="0" lvl="0" indent="0" algn="l" defTabSz="400050">
            <a:lnSpc>
              <a:spcPct val="90000"/>
            </a:lnSpc>
            <a:spcBef>
              <a:spcPct val="0"/>
            </a:spcBef>
            <a:spcAft>
              <a:spcPct val="35000"/>
            </a:spcAft>
            <a:buNone/>
          </a:pPr>
          <a:r>
            <a:rPr lang="fr-CA" sz="900" kern="1200" dirty="0">
              <a:solidFill>
                <a:schemeClr val="tx1"/>
              </a:solidFill>
            </a:rPr>
            <a:t>C</a:t>
          </a:r>
          <a:r>
            <a:rPr lang="fr-CA" sz="900" b="0" kern="1200" dirty="0">
              <a:solidFill>
                <a:schemeClr val="tx1"/>
              </a:solidFill>
            </a:rPr>
            <a:t>haque personne exposée au risque est capable de prendre des décisions éclairées pour atténuer les effets </a:t>
          </a:r>
          <a:r>
            <a:rPr lang="fr-CA" sz="900" kern="1200" dirty="0">
              <a:solidFill>
                <a:schemeClr val="tx1"/>
              </a:solidFill>
            </a:rPr>
            <a:t>de la menace (danger)</a:t>
          </a:r>
          <a:endParaRPr lang="en-US" sz="900" kern="1200" dirty="0"/>
        </a:p>
      </dsp:txBody>
      <dsp:txXfrm>
        <a:off x="9261390" y="1392940"/>
        <a:ext cx="1883944" cy="107321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483641-4809-4A9E-BC5C-5449EFAB17F3}" type="datetimeFigureOut">
              <a:rPr lang="en-US" smtClean="0"/>
              <a:t>7/3/2023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36CB39A-4F5C-40FE-8D46-05682AD9C149}" type="slidenum">
              <a:rPr lang="en-US" smtClean="0"/>
              <a:t>‹#›</a:t>
            </a:fld>
            <a:endParaRPr lang="en-US"/>
          </a:p>
        </p:txBody>
      </p:sp>
    </p:spTree>
    <p:extLst>
      <p:ext uri="{BB962C8B-B14F-4D97-AF65-F5344CB8AC3E}">
        <p14:creationId xmlns:p14="http://schemas.microsoft.com/office/powerpoint/2010/main" val="42151549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68175937"/>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penwho.org/go/link?url=https://s3.xopic.de/openwho-public/courses/5dWXDF60PGjNvcFu5gmXox/rtfiles/VomSYyMkK3rNeopy5A9dx/MOOC_RCE_B3_EN.pdf&amp;checksum=10d7daa&amp;tracking_type=rich_text_item_link&amp;tracking_id=a482c1ff-307f-4311-a626-bbc0135c0c90&amp;tracking_course_id=abad7733-ca26-4900-b282-3c2aa1d89e8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mergency.cdc.gov/cerc/ppt/CERC_Messages_and_Audiences.pdf"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emergency.cdc.gov/cerc/ppt/CERC_Messages_and_Audiences.pdf"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dhs.gov/sites/default/files/publications/SMWG_Countering-False-Info-Social-Media-Disasters-Emergencies_Mar2018-508.pdf"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www.cdacnetwork.org/contentAsset/raw-data/f8d2ede4-d09e-4dbe-b234-6ba58e21e0dc/attachedFile2"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cdacnetwork.org/contentAsset/raw-data/f8d2ede4-d09e-4dbe-b234-6ba58e21e0dc/attachedFile2"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s://www.ncbi.nlm.nih.gov/pmc/articles/PMC4412246/"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cdacnetwork.org/contentAsset/raw-data/f8d2ede4-d09e-4dbe-b234-6ba58e21e0dc/attachedFile2"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s://www.who.int/csr/resources/publications/WHO_CDS_2005_28en.pdf" TargetMode="External"/><Relationship Id="rId3" Type="http://schemas.openxmlformats.org/officeDocument/2006/relationships/hyperlink" Target="http://www.cdacnetwork.org/contentAsset/raw-data/f8d2ede4-d09e-4dbe-b234-6ba58e21e0dc/attachedFile2" TargetMode="External"/><Relationship Id="rId7" Type="http://schemas.openxmlformats.org/officeDocument/2006/relationships/hyperlink" Target="https://journals.plos.org/plosone/article?id=10.1371/journal.pone.0181640#pone.0181640.ref024"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s://reliefweb.int/report/world/countering-false-information-social-media-disasters-and-emergencies" TargetMode="External"/><Relationship Id="rId5" Type="http://schemas.openxmlformats.org/officeDocument/2006/relationships/hyperlink" Target="http://go.everbridge.com/rs/everbridge/images/Rumors_and_Misinformation.pdf" TargetMode="External"/><Relationship Id="rId4" Type="http://schemas.openxmlformats.org/officeDocument/2006/relationships/hyperlink" Target="https://fmlink.com/articles/10-tips-managing-rumors-resistance-workplace-chang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a:lstStyle/>
          <a:p>
            <a:endParaRPr/>
          </a:p>
        </p:txBody>
      </p:sp>
      <p:sp>
        <p:nvSpPr>
          <p:cNvPr id="294" name="Shape 294"/>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560870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xfrm>
            <a:off x="381000" y="685800"/>
            <a:ext cx="6096000" cy="3429000"/>
          </a:xfrm>
          <a:prstGeom prst="rect">
            <a:avLst/>
          </a:prstGeom>
        </p:spPr>
        <p:txBody>
          <a:bodyPr/>
          <a:lstStyle/>
          <a:p>
            <a:endParaRPr/>
          </a:p>
        </p:txBody>
      </p:sp>
      <p:sp>
        <p:nvSpPr>
          <p:cNvPr id="351" name="Shape 351"/>
          <p:cNvSpPr>
            <a:spLocks noGrp="1"/>
          </p:cNvSpPr>
          <p:nvPr>
            <p:ph type="body" sz="quarter" idx="1"/>
          </p:nvPr>
        </p:nvSpPr>
        <p:spPr>
          <a:prstGeom prst="rect">
            <a:avLst/>
          </a:prstGeom>
        </p:spPr>
        <p:txBody>
          <a:bodyPr/>
          <a:lstStyle/>
          <a:p>
            <a:pPr marL="0" lvl="0" indent="0" algn="l" rtl="0">
              <a:spcBef>
                <a:spcPts val="0"/>
              </a:spcBef>
              <a:spcAft>
                <a:spcPts val="0"/>
              </a:spcAft>
              <a:buSzPts val="1400"/>
              <a:buNone/>
            </a:pPr>
            <a:r>
              <a:rPr lang="fr-FR" dirty="0"/>
              <a:t>Source : </a:t>
            </a:r>
            <a:r>
              <a:rPr lang="fr-FR" sz="1200" dirty="0">
                <a:solidFill>
                  <a:srgbClr val="333333"/>
                </a:solidFill>
                <a:highlight>
                  <a:srgbClr val="FFFFFF"/>
                </a:highlight>
                <a:latin typeface="Arial"/>
                <a:ea typeface="Arial"/>
                <a:cs typeface="Arial"/>
                <a:sym typeface="Arial"/>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dirty="0" err="1">
                <a:solidFill>
                  <a:srgbClr val="333333"/>
                </a:solidFill>
                <a:highlight>
                  <a:srgbClr val="FFFFFF"/>
                </a:highlight>
                <a:latin typeface="Arial"/>
                <a:ea typeface="Arial"/>
                <a:cs typeface="Arial"/>
                <a:sym typeface="Arial"/>
              </a:rPr>
              <a:t>ua</a:t>
            </a:r>
            <a:r>
              <a:rPr lang="fr-FR" sz="1200" dirty="0">
                <a:solidFill>
                  <a:srgbClr val="333333"/>
                </a:solidFill>
                <a:highlight>
                  <a:srgbClr val="FFFFFF"/>
                </a:highlight>
                <a:latin typeface="Arial"/>
                <a:ea typeface="Arial"/>
                <a:cs typeface="Arial"/>
                <a:sym typeface="Arial"/>
              </a:rPr>
              <a:t>=1 License : CC BY-NC-SA 3.0 IGO</a:t>
            </a:r>
            <a:endParaRPr lang="fr-FR" dirty="0"/>
          </a:p>
          <a:p>
            <a:pPr marL="0" lvl="0" indent="0" algn="l" rtl="0">
              <a:spcBef>
                <a:spcPts val="0"/>
              </a:spcBef>
              <a:spcAft>
                <a:spcPts val="0"/>
              </a:spcAft>
              <a:buSzPts val="1400"/>
              <a:buNone/>
            </a:pPr>
            <a:r>
              <a:rPr lang="fr-FR" dirty="0"/>
              <a:t>20191126 Six </a:t>
            </a:r>
            <a:r>
              <a:rPr lang="fr-FR" dirty="0" err="1"/>
              <a:t>principles</a:t>
            </a:r>
            <a:r>
              <a:rPr lang="fr-FR" dirty="0"/>
              <a:t> of </a:t>
            </a:r>
            <a:r>
              <a:rPr lang="fr-FR" dirty="0" err="1"/>
              <a:t>risk</a:t>
            </a:r>
            <a:r>
              <a:rPr lang="fr-FR" dirty="0"/>
              <a:t> communication</a:t>
            </a:r>
          </a:p>
          <a:p>
            <a:pPr marL="0" lvl="0" indent="0" algn="l" rtl="0">
              <a:spcBef>
                <a:spcPts val="0"/>
              </a:spcBef>
              <a:spcAft>
                <a:spcPts val="0"/>
              </a:spcAft>
              <a:buSzPts val="1400"/>
              <a:buNone/>
            </a:pPr>
            <a:endParaRPr lang="fr-FR" dirty="0"/>
          </a:p>
        </p:txBody>
      </p:sp>
    </p:spTree>
    <p:extLst>
      <p:ext uri="{BB962C8B-B14F-4D97-AF65-F5344CB8AC3E}">
        <p14:creationId xmlns:p14="http://schemas.microsoft.com/office/powerpoint/2010/main" val="1808468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xfrm>
            <a:off x="381000" y="685800"/>
            <a:ext cx="6096000" cy="3429000"/>
          </a:xfrm>
          <a:prstGeom prst="rect">
            <a:avLst/>
          </a:prstGeom>
        </p:spPr>
        <p:txBody>
          <a:bodyPr/>
          <a:lstStyle/>
          <a:p>
            <a:endParaRPr/>
          </a:p>
        </p:txBody>
      </p:sp>
      <p:sp>
        <p:nvSpPr>
          <p:cNvPr id="361" name="Shape 361"/>
          <p:cNvSpPr>
            <a:spLocks noGrp="1"/>
          </p:cNvSpPr>
          <p:nvPr>
            <p:ph type="body" sz="quarter" idx="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US" dirty="0" err="1"/>
              <a:t>OpenWHO</a:t>
            </a:r>
            <a:r>
              <a:rPr lang="en-US" dirty="0"/>
              <a:t> Risk communication essentials </a:t>
            </a:r>
            <a:r>
              <a:rPr lang="en-US" sz="1050" u="sng" dirty="0">
                <a:solidFill>
                  <a:srgbClr val="095A8F"/>
                </a:solidFill>
                <a:highlight>
                  <a:srgbClr val="FFFFFF"/>
                </a:highlight>
                <a:latin typeface="Arial"/>
                <a:ea typeface="Arial"/>
                <a:cs typeface="Arial"/>
                <a:sym typeface="Arial"/>
                <a:hlinkClick r:id="rId3"/>
              </a:rPr>
              <a:t>Module B3: Risk Communication Strategies</a:t>
            </a:r>
            <a:endParaRPr lang="en-US" dirty="0"/>
          </a:p>
          <a:p>
            <a:endParaRPr sz="1000" u="sng" dirty="0">
              <a:solidFill>
                <a:srgbClr val="0563C1"/>
              </a:solidFill>
              <a:uFill>
                <a:solidFill>
                  <a:srgbClr val="0563C1"/>
                </a:solidFill>
              </a:uFill>
              <a:hlinkClick r:id="rId3"/>
            </a:endParaRPr>
          </a:p>
        </p:txBody>
      </p:sp>
    </p:spTree>
    <p:extLst>
      <p:ext uri="{BB962C8B-B14F-4D97-AF65-F5344CB8AC3E}">
        <p14:creationId xmlns:p14="http://schemas.microsoft.com/office/powerpoint/2010/main" val="294033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hape 367"/>
          <p:cNvSpPr>
            <a:spLocks noGrp="1" noRot="1" noChangeAspect="1"/>
          </p:cNvSpPr>
          <p:nvPr>
            <p:ph type="sldImg"/>
          </p:nvPr>
        </p:nvSpPr>
        <p:spPr>
          <a:xfrm>
            <a:off x="381000" y="685800"/>
            <a:ext cx="6096000" cy="3429000"/>
          </a:xfrm>
          <a:prstGeom prst="rect">
            <a:avLst/>
          </a:prstGeom>
        </p:spPr>
        <p:txBody>
          <a:bodyPr/>
          <a:lstStyle/>
          <a:p>
            <a:endParaRPr/>
          </a:p>
        </p:txBody>
      </p:sp>
      <p:sp>
        <p:nvSpPr>
          <p:cNvPr id="368" name="Shape 368"/>
          <p:cNvSpPr>
            <a:spLocks noGrp="1"/>
          </p:cNvSpPr>
          <p:nvPr>
            <p:ph type="body" sz="quarter" idx="1"/>
          </p:nvPr>
        </p:nvSpPr>
        <p:spPr>
          <a:prstGeom prst="rect">
            <a:avLst/>
          </a:prstGeom>
        </p:spPr>
        <p:txBody>
          <a:bodyPr/>
          <a:lstStyle/>
          <a:p>
            <a:r>
              <a:t>Source: </a:t>
            </a:r>
            <a:r>
              <a:rPr sz="1000">
                <a:solidFill>
                  <a:srgbClr val="323130"/>
                </a:solidFill>
              </a:rPr>
              <a:t>20191126 Perception presentation.pptx</a:t>
            </a:r>
          </a:p>
        </p:txBody>
      </p:sp>
    </p:spTree>
    <p:extLst>
      <p:ext uri="{BB962C8B-B14F-4D97-AF65-F5344CB8AC3E}">
        <p14:creationId xmlns:p14="http://schemas.microsoft.com/office/powerpoint/2010/main" val="3992038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Shape 465"/>
          <p:cNvSpPr>
            <a:spLocks noGrp="1" noRot="1" noChangeAspect="1"/>
          </p:cNvSpPr>
          <p:nvPr>
            <p:ph type="sldImg"/>
          </p:nvPr>
        </p:nvSpPr>
        <p:spPr>
          <a:xfrm>
            <a:off x="381000" y="685800"/>
            <a:ext cx="6096000" cy="3429000"/>
          </a:xfrm>
          <a:prstGeom prst="rect">
            <a:avLst/>
          </a:prstGeom>
        </p:spPr>
        <p:txBody>
          <a:bodyPr/>
          <a:lstStyle/>
          <a:p>
            <a:endParaRPr/>
          </a:p>
        </p:txBody>
      </p:sp>
      <p:sp>
        <p:nvSpPr>
          <p:cNvPr id="466" name="Shape 466"/>
          <p:cNvSpPr>
            <a:spLocks noGrp="1"/>
          </p:cNvSpPr>
          <p:nvPr>
            <p:ph type="body" sz="quarter" idx="1"/>
          </p:nvPr>
        </p:nvSpPr>
        <p:spPr>
          <a:prstGeom prst="rect">
            <a:avLst/>
          </a:prstGeom>
        </p:spPr>
        <p:txBody>
          <a:bodyPr/>
          <a:lstStyle/>
          <a:p>
            <a:pPr rtl="0"/>
            <a:r>
              <a:rPr lang="fr" dirty="0"/>
              <a:t>Source : Surveillance mondiale de la COVID-19 due à une infection humaine par le nouveau coronavirus 2019 :</a:t>
            </a:r>
          </a:p>
          <a:p>
            <a:pPr rtl="0"/>
            <a:r>
              <a:rPr lang="fr" dirty="0"/>
              <a:t>Orientations provisoires, 20 mars 2020 </a:t>
            </a:r>
            <a:endParaRPr dirty="0"/>
          </a:p>
        </p:txBody>
      </p:sp>
    </p:spTree>
    <p:extLst>
      <p:ext uri="{BB962C8B-B14F-4D97-AF65-F5344CB8AC3E}">
        <p14:creationId xmlns:p14="http://schemas.microsoft.com/office/powerpoint/2010/main" val="577258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hape 471"/>
          <p:cNvSpPr>
            <a:spLocks noGrp="1" noRot="1" noChangeAspect="1"/>
          </p:cNvSpPr>
          <p:nvPr>
            <p:ph type="sldImg"/>
          </p:nvPr>
        </p:nvSpPr>
        <p:spPr>
          <a:xfrm>
            <a:off x="381000" y="685800"/>
            <a:ext cx="6096000" cy="3429000"/>
          </a:xfrm>
          <a:prstGeom prst="rect">
            <a:avLst/>
          </a:prstGeom>
        </p:spPr>
        <p:txBody>
          <a:bodyPr/>
          <a:lstStyle/>
          <a:p>
            <a:endParaRPr/>
          </a:p>
        </p:txBody>
      </p:sp>
      <p:sp>
        <p:nvSpPr>
          <p:cNvPr id="472" name="Shape 472"/>
          <p:cNvSpPr>
            <a:spLocks noGrp="1"/>
          </p:cNvSpPr>
          <p:nvPr>
            <p:ph type="body" sz="quarter" idx="1"/>
          </p:nvPr>
        </p:nvSpPr>
        <p:spPr>
          <a:prstGeom prst="rect">
            <a:avLst/>
          </a:prstGeom>
        </p:spPr>
        <p:txBody>
          <a:bodyPr/>
          <a:lstStyle/>
          <a:p>
            <a:pPr marL="0" lvl="0" indent="0" algn="l" rtl="0">
              <a:spcBef>
                <a:spcPts val="0"/>
              </a:spcBef>
              <a:spcAft>
                <a:spcPts val="0"/>
              </a:spcAft>
              <a:buSzPts val="1400"/>
              <a:buNone/>
            </a:pPr>
            <a:r>
              <a:rPr lang="fr-FR" dirty="0"/>
              <a:t>Source : </a:t>
            </a:r>
            <a:r>
              <a:rPr lang="fr-FR" sz="1200" dirty="0">
                <a:solidFill>
                  <a:srgbClr val="333333"/>
                </a:solidFill>
                <a:highlight>
                  <a:srgbClr val="FFFFFF"/>
                </a:highlight>
                <a:latin typeface="Arial"/>
                <a:ea typeface="Arial"/>
                <a:cs typeface="Arial"/>
                <a:sym typeface="Arial"/>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dirty="0" err="1">
                <a:solidFill>
                  <a:srgbClr val="333333"/>
                </a:solidFill>
                <a:highlight>
                  <a:srgbClr val="FFFFFF"/>
                </a:highlight>
                <a:latin typeface="Arial"/>
                <a:ea typeface="Arial"/>
                <a:cs typeface="Arial"/>
                <a:sym typeface="Arial"/>
              </a:rPr>
              <a:t>ua</a:t>
            </a:r>
            <a:r>
              <a:rPr lang="fr-FR" sz="1200" dirty="0">
                <a:solidFill>
                  <a:srgbClr val="333333"/>
                </a:solidFill>
                <a:highlight>
                  <a:srgbClr val="FFFFFF"/>
                </a:highlight>
                <a:latin typeface="Arial"/>
                <a:ea typeface="Arial"/>
                <a:cs typeface="Arial"/>
                <a:sym typeface="Arial"/>
              </a:rPr>
              <a:t>=1 License : CC BY-NC-SA 3.0 IGO</a:t>
            </a:r>
            <a:endParaRPr lang="fr-FR" dirty="0"/>
          </a:p>
          <a:p>
            <a:pPr marL="0" lvl="0" indent="0" algn="l" rtl="0">
              <a:spcBef>
                <a:spcPts val="0"/>
              </a:spcBef>
              <a:spcAft>
                <a:spcPts val="0"/>
              </a:spcAft>
              <a:buSzPts val="1400"/>
              <a:buNone/>
            </a:pPr>
            <a:r>
              <a:rPr lang="fr-FR" dirty="0"/>
              <a:t>20191126 Six </a:t>
            </a:r>
            <a:r>
              <a:rPr lang="fr-FR" dirty="0" err="1"/>
              <a:t>principles</a:t>
            </a:r>
            <a:r>
              <a:rPr lang="fr-FR" dirty="0"/>
              <a:t> of </a:t>
            </a:r>
            <a:r>
              <a:rPr lang="fr-FR" dirty="0" err="1"/>
              <a:t>risk</a:t>
            </a:r>
            <a:r>
              <a:rPr lang="fr-FR" dirty="0"/>
              <a:t> communication</a:t>
            </a:r>
          </a:p>
          <a:p>
            <a:pPr marL="0" lvl="0" indent="0" algn="l" rtl="0">
              <a:spcBef>
                <a:spcPts val="0"/>
              </a:spcBef>
              <a:spcAft>
                <a:spcPts val="0"/>
              </a:spcAft>
              <a:buSzPts val="1400"/>
              <a:buNone/>
            </a:pPr>
            <a:endParaRPr lang="fr-FR" dirty="0"/>
          </a:p>
        </p:txBody>
      </p:sp>
    </p:spTree>
    <p:extLst>
      <p:ext uri="{BB962C8B-B14F-4D97-AF65-F5344CB8AC3E}">
        <p14:creationId xmlns:p14="http://schemas.microsoft.com/office/powerpoint/2010/main" val="3043729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a:spLocks noGrp="1" noRot="1" noChangeAspect="1"/>
          </p:cNvSpPr>
          <p:nvPr>
            <p:ph type="sldImg"/>
          </p:nvPr>
        </p:nvSpPr>
        <p:spPr>
          <a:xfrm>
            <a:off x="381000" y="685800"/>
            <a:ext cx="6096000" cy="3429000"/>
          </a:xfrm>
          <a:prstGeom prst="rect">
            <a:avLst/>
          </a:prstGeom>
        </p:spPr>
        <p:txBody>
          <a:bodyPr/>
          <a:lstStyle/>
          <a:p>
            <a:endParaRPr/>
          </a:p>
        </p:txBody>
      </p:sp>
      <p:sp>
        <p:nvSpPr>
          <p:cNvPr id="478" name="Shape 478"/>
          <p:cNvSpPr>
            <a:spLocks noGrp="1"/>
          </p:cNvSpPr>
          <p:nvPr>
            <p:ph type="body" sz="quarter" idx="1"/>
          </p:nvPr>
        </p:nvSpPr>
        <p:spPr>
          <a:prstGeom prst="rect">
            <a:avLst/>
          </a:prstGeom>
        </p:spPr>
        <p:txBody>
          <a:bodyPr/>
          <a:lstStyle/>
          <a:p>
            <a:r>
              <a:rPr lang="fr-FR" dirty="0"/>
              <a:t>Le</a:t>
            </a:r>
            <a:r>
              <a:rPr lang="fr-FR" baseline="0" dirty="0"/>
              <a:t> facilitateur</a:t>
            </a:r>
            <a:r>
              <a:rPr lang="fr-FR" dirty="0"/>
              <a:t> peut poser la question avant de montrer la réponse : Qui sont vos publics cibles pour la communication sur les risques en tant qu’EIR ?</a:t>
            </a:r>
            <a:endParaRPr dirty="0">
              <a:latin typeface="Source Sans Pro Bold"/>
              <a:ea typeface="Source Sans Pro Bold"/>
              <a:cs typeface="Source Sans Pro Bold"/>
              <a:sym typeface="Source Sans Pro Bold"/>
            </a:endParaRPr>
          </a:p>
          <a:p>
            <a:pPr marL="0" lvl="0" indent="0" algn="l" rtl="0">
              <a:spcBef>
                <a:spcPts val="0"/>
              </a:spcBef>
              <a:spcAft>
                <a:spcPts val="0"/>
              </a:spcAft>
              <a:buClr>
                <a:schemeClr val="dk1"/>
              </a:buClr>
              <a:buSzPts val="1400"/>
              <a:buFont typeface="Arial"/>
              <a:buNone/>
            </a:pPr>
            <a:r>
              <a:rPr lang="fr-FR" dirty="0"/>
              <a:t>Source : Communication sur les risques et participation communautaire (RCCE) Ebola </a:t>
            </a:r>
            <a:r>
              <a:rPr lang="fr-FR" dirty="0" err="1"/>
              <a:t>Response</a:t>
            </a:r>
            <a:r>
              <a:rPr lang="fr-FR" dirty="0"/>
              <a:t> in the Democratic </a:t>
            </a:r>
            <a:r>
              <a:rPr lang="fr-FR" dirty="0" err="1"/>
              <a:t>Republic</a:t>
            </a:r>
            <a:r>
              <a:rPr lang="fr-FR" dirty="0"/>
              <a:t> of the Congo 2018</a:t>
            </a:r>
          </a:p>
        </p:txBody>
      </p:sp>
    </p:spTree>
    <p:extLst>
      <p:ext uri="{BB962C8B-B14F-4D97-AF65-F5344CB8AC3E}">
        <p14:creationId xmlns:p14="http://schemas.microsoft.com/office/powerpoint/2010/main" val="1282500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t>Source: Risk Communication and Community Engagement (RCCE) Considerations: Ebola Response in the Democratic Republic of the Congo 2018</a:t>
            </a:r>
          </a:p>
        </p:txBody>
      </p:sp>
    </p:spTree>
    <p:extLst>
      <p:ext uri="{BB962C8B-B14F-4D97-AF65-F5344CB8AC3E}">
        <p14:creationId xmlns:p14="http://schemas.microsoft.com/office/powerpoint/2010/main" val="1185619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noRot="1" noChangeAspect="1"/>
          </p:cNvSpPr>
          <p:nvPr>
            <p:ph type="sldImg"/>
          </p:nvPr>
        </p:nvSpPr>
        <p:spPr>
          <a:xfrm>
            <a:off x="381000" y="685800"/>
            <a:ext cx="6096000" cy="3429000"/>
          </a:xfrm>
          <a:prstGeom prst="rect">
            <a:avLst/>
          </a:prstGeom>
        </p:spPr>
        <p:txBody>
          <a:bodyPr/>
          <a:lstStyle/>
          <a:p>
            <a:endParaRPr/>
          </a:p>
        </p:txBody>
      </p:sp>
      <p:sp>
        <p:nvSpPr>
          <p:cNvPr id="491" name="Shape 491"/>
          <p:cNvSpPr>
            <a:spLocks noGrp="1"/>
          </p:cNvSpPr>
          <p:nvPr>
            <p:ph type="body" sz="quarter" idx="1"/>
          </p:nvPr>
        </p:nvSpPr>
        <p:spPr>
          <a:prstGeom prst="rect">
            <a:avLst/>
          </a:prstGeom>
        </p:spPr>
        <p:txBody>
          <a:bodyPr/>
          <a:lstStyle/>
          <a:p>
            <a:r>
              <a:t>Source: Risk Communication and Community Engagement (RCCE) Considerations: Ebola Response in the Democratic Republic of the Congo 2018</a:t>
            </a:r>
          </a:p>
        </p:txBody>
      </p:sp>
    </p:spTree>
    <p:extLst>
      <p:ext uri="{BB962C8B-B14F-4D97-AF65-F5344CB8AC3E}">
        <p14:creationId xmlns:p14="http://schemas.microsoft.com/office/powerpoint/2010/main" val="2155365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a:lstStyle/>
          <a:p>
            <a:endParaRPr/>
          </a:p>
        </p:txBody>
      </p:sp>
      <p:sp>
        <p:nvSpPr>
          <p:cNvPr id="511" name="Shape 511"/>
          <p:cNvSpPr>
            <a:spLocks noGrp="1"/>
          </p:cNvSpPr>
          <p:nvPr>
            <p:ph type="body" sz="quarter" idx="1"/>
          </p:nvPr>
        </p:nvSpPr>
        <p:spPr>
          <a:prstGeom prst="rect">
            <a:avLst/>
          </a:prstGeom>
        </p:spPr>
        <p:txBody>
          <a:bodyPr/>
          <a:lstStyle/>
          <a:p>
            <a:pPr marL="0" lvl="0" indent="0" algn="l" rtl="0">
              <a:spcBef>
                <a:spcPts val="0"/>
              </a:spcBef>
              <a:spcAft>
                <a:spcPts val="0"/>
              </a:spcAft>
              <a:buNone/>
            </a:pPr>
            <a:r>
              <a:rPr lang="fr-FR" i="1" dirty="0"/>
              <a:t>Faites référence à l’exercice précédent de séquençage et de cartographie du public</a:t>
            </a:r>
            <a:endParaRPr lang="fr-FR" dirty="0"/>
          </a:p>
          <a:p>
            <a:pPr marL="0" lvl="0" indent="0" algn="l" rtl="0">
              <a:spcBef>
                <a:spcPts val="0"/>
              </a:spcBef>
              <a:spcAft>
                <a:spcPts val="0"/>
              </a:spcAft>
              <a:buNone/>
            </a:pPr>
            <a:endParaRPr lang="fr-FR" dirty="0"/>
          </a:p>
          <a:p>
            <a:pPr marL="0" lvl="0" indent="0" algn="l" rtl="0">
              <a:spcBef>
                <a:spcPts val="0"/>
              </a:spcBef>
              <a:spcAft>
                <a:spcPts val="0"/>
              </a:spcAft>
              <a:buNone/>
            </a:pPr>
            <a:r>
              <a:rPr lang="fr-FR" dirty="0"/>
              <a:t>Il apparaît clairement que les activités antérieurs à un événement auront plus de chances de bénéficier de la participation des communautés que celles qui ne sont essayées que dans le cadre d’un événement en cours, p.15</a:t>
            </a:r>
          </a:p>
          <a:p>
            <a:pPr marL="0" lvl="0" indent="0" algn="l" rtl="0">
              <a:spcBef>
                <a:spcPts val="0"/>
              </a:spcBef>
              <a:spcAft>
                <a:spcPts val="0"/>
              </a:spcAft>
              <a:buNone/>
            </a:pPr>
            <a:r>
              <a:rPr lang="fr-FR" dirty="0"/>
              <a:t>Communication du risque pendant les urgences sanitaires : Directives stratégiques et pratiques de l’OMS </a:t>
            </a:r>
          </a:p>
          <a:p>
            <a:pPr marL="0" lvl="0" indent="0" algn="l" rtl="0">
              <a:spcBef>
                <a:spcPts val="0"/>
              </a:spcBef>
              <a:spcAft>
                <a:spcPts val="0"/>
              </a:spcAft>
              <a:buNone/>
            </a:pPr>
            <a:r>
              <a:rPr dirty="0"/>
              <a:t>Communicating risk in public health emergencies, WHO ERC guideline - </a:t>
            </a:r>
            <a:r>
              <a:rPr u="sng" dirty="0">
                <a:solidFill>
                  <a:srgbClr val="0563C1"/>
                </a:solidFill>
                <a:uFill>
                  <a:solidFill>
                    <a:srgbClr val="0563C1"/>
                  </a:solidFill>
                </a:uFill>
                <a:hlinkClick r:id="rId3"/>
              </a:rPr>
              <a:t>https://www.who.int/risk-communication/guidance/download/en/</a:t>
            </a:r>
          </a:p>
        </p:txBody>
      </p:sp>
    </p:spTree>
    <p:extLst>
      <p:ext uri="{BB962C8B-B14F-4D97-AF65-F5344CB8AC3E}">
        <p14:creationId xmlns:p14="http://schemas.microsoft.com/office/powerpoint/2010/main" val="3456901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Shape 520"/>
          <p:cNvSpPr>
            <a:spLocks noGrp="1" noRot="1" noChangeAspect="1"/>
          </p:cNvSpPr>
          <p:nvPr>
            <p:ph type="sldImg"/>
          </p:nvPr>
        </p:nvSpPr>
        <p:spPr>
          <a:xfrm>
            <a:off x="381000" y="685800"/>
            <a:ext cx="6096000" cy="3429000"/>
          </a:xfrm>
          <a:prstGeom prst="rect">
            <a:avLst/>
          </a:prstGeom>
        </p:spPr>
        <p:txBody>
          <a:bodyPr/>
          <a:lstStyle/>
          <a:p>
            <a:endParaRPr/>
          </a:p>
        </p:txBody>
      </p:sp>
      <p:sp>
        <p:nvSpPr>
          <p:cNvPr id="521" name="Shape 521"/>
          <p:cNvSpPr>
            <a:spLocks noGrp="1"/>
          </p:cNvSpPr>
          <p:nvPr>
            <p:ph type="body" sz="quarter" idx="1"/>
          </p:nvPr>
        </p:nvSpPr>
        <p:spPr>
          <a:prstGeom prst="rect">
            <a:avLst/>
          </a:prstGeom>
        </p:spPr>
        <p:txBody>
          <a:bodyPr/>
          <a:lstStyle/>
          <a:p>
            <a:pPr marL="0" lvl="0" indent="0" algn="l" rtl="0">
              <a:spcBef>
                <a:spcPts val="0"/>
              </a:spcBef>
              <a:spcAft>
                <a:spcPts val="0"/>
              </a:spcAft>
              <a:buNone/>
            </a:pPr>
            <a:r>
              <a:rPr lang="fr-FR" dirty="0"/>
              <a:t>En situation d’urgence sanitaire, différents segments du public auront des besoins et des perspectives différents. Tenez compte du lien entre chaque segment et la situation d’urgence, en termes d’expérience et de niveau de risque lié au danger, et de leur rôle dans la riposte. Tenez compte du contexte culturel lors de l’élaboration des messages et des stratégies de sensibilisation. </a:t>
            </a:r>
          </a:p>
          <a:p>
            <a:pPr marL="0" marR="0" lvl="0" indent="0" algn="l" rtl="0">
              <a:lnSpc>
                <a:spcPct val="100000"/>
              </a:lnSpc>
              <a:spcBef>
                <a:spcPts val="0"/>
              </a:spcBef>
              <a:spcAft>
                <a:spcPts val="0"/>
              </a:spcAft>
              <a:buClr>
                <a:schemeClr val="dk1"/>
              </a:buClr>
              <a:buSzPts val="1200"/>
              <a:buFont typeface="Calibri"/>
              <a:buNone/>
            </a:pPr>
            <a:r>
              <a:rPr lang="fr-FR" dirty="0"/>
              <a:t>CERC, Messages and Audiences - </a:t>
            </a:r>
            <a:r>
              <a:rPr u="sng" dirty="0">
                <a:solidFill>
                  <a:srgbClr val="0563C1"/>
                </a:solidFill>
                <a:uFill>
                  <a:solidFill>
                    <a:srgbClr val="0563C1"/>
                  </a:solidFill>
                </a:uFill>
                <a:hlinkClick r:id="rId3"/>
              </a:rPr>
              <a:t>https://emergency.cdc.gov/cerc/ppt/CERC_Messages_and_Audiences.pdf</a:t>
            </a:r>
          </a:p>
        </p:txBody>
      </p:sp>
    </p:spTree>
    <p:extLst>
      <p:ext uri="{BB962C8B-B14F-4D97-AF65-F5344CB8AC3E}">
        <p14:creationId xmlns:p14="http://schemas.microsoft.com/office/powerpoint/2010/main" val="1898511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809050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a:lstStyle/>
          <a:p>
            <a:endParaRPr/>
          </a:p>
        </p:txBody>
      </p:sp>
      <p:sp>
        <p:nvSpPr>
          <p:cNvPr id="529" name="Shape 529"/>
          <p:cNvSpPr>
            <a:spLocks noGrp="1"/>
          </p:cNvSpPr>
          <p:nvPr>
            <p:ph type="body" sz="quarter" idx="1"/>
          </p:nvPr>
        </p:nvSpPr>
        <p:spPr>
          <a:prstGeom prst="rect">
            <a:avLst/>
          </a:prstGeom>
        </p:spPr>
        <p:txBody>
          <a:bodyPr/>
          <a:lstStyle/>
          <a:p>
            <a:pPr marL="0" marR="0" lvl="0" indent="0" algn="l" rtl="0">
              <a:lnSpc>
                <a:spcPct val="100000"/>
              </a:lnSpc>
              <a:spcBef>
                <a:spcPts val="0"/>
              </a:spcBef>
              <a:spcAft>
                <a:spcPts val="0"/>
              </a:spcAft>
              <a:buClr>
                <a:schemeClr val="dk1"/>
              </a:buClr>
              <a:buSzPts val="1200"/>
              <a:buFont typeface="Calibri"/>
              <a:buNone/>
            </a:pPr>
            <a:r>
              <a:rPr lang="fr-FR" dirty="0"/>
              <a:t>La conception, la mise en œuvre et le suivi de mesures d’interventions efficaces sont étroitement liés à la compréhension des personnes influentes/acteurs clés de la communauté</a:t>
            </a:r>
          </a:p>
          <a:p>
            <a:pPr marL="0" marR="0" lvl="0" indent="0" algn="l" rtl="0">
              <a:lnSpc>
                <a:spcPct val="100000"/>
              </a:lnSpc>
              <a:spcBef>
                <a:spcPts val="0"/>
              </a:spcBef>
              <a:spcAft>
                <a:spcPts val="0"/>
              </a:spcAft>
              <a:buClr>
                <a:schemeClr val="dk1"/>
              </a:buClr>
              <a:buSzPts val="1200"/>
              <a:buFont typeface="Calibri"/>
              <a:buNone/>
            </a:pPr>
            <a:endParaRPr lang="fr-FR" dirty="0"/>
          </a:p>
          <a:p>
            <a:pPr marL="0" marR="0" lvl="0" indent="0" algn="l" rtl="0">
              <a:lnSpc>
                <a:spcPct val="100000"/>
              </a:lnSpc>
              <a:spcBef>
                <a:spcPts val="0"/>
              </a:spcBef>
              <a:spcAft>
                <a:spcPts val="0"/>
              </a:spcAft>
              <a:buClr>
                <a:schemeClr val="dk1"/>
              </a:buClr>
              <a:buSzPts val="1200"/>
              <a:buFont typeface="Calibri"/>
              <a:buNone/>
            </a:pPr>
            <a:r>
              <a:rPr lang="fr-FR" dirty="0" err="1"/>
              <a:t>Humanitarian</a:t>
            </a:r>
            <a:r>
              <a:rPr lang="fr-FR" dirty="0"/>
              <a:t> </a:t>
            </a:r>
            <a:r>
              <a:rPr lang="fr-FR" dirty="0" err="1"/>
              <a:t>anthropology</a:t>
            </a:r>
            <a:r>
              <a:rPr lang="fr-FR" dirty="0"/>
              <a:t> </a:t>
            </a:r>
            <a:r>
              <a:rPr lang="fr-FR" dirty="0" err="1"/>
              <a:t>community</a:t>
            </a:r>
            <a:r>
              <a:rPr lang="fr-FR" dirty="0"/>
              <a:t> engagement </a:t>
            </a:r>
            <a:r>
              <a:rPr lang="fr-FR" dirty="0" err="1"/>
              <a:t>health</a:t>
            </a:r>
            <a:r>
              <a:rPr lang="fr-FR" dirty="0"/>
              <a:t> promotion guideline, MSF (</a:t>
            </a:r>
            <a:r>
              <a:rPr lang="fr-FR" dirty="0" err="1"/>
              <a:t>Fernanda</a:t>
            </a:r>
            <a:r>
              <a:rPr lang="fr-FR" dirty="0"/>
              <a:t> </a:t>
            </a:r>
            <a:r>
              <a:rPr lang="fr-FR" dirty="0" err="1"/>
              <a:t>Falero</a:t>
            </a:r>
            <a:r>
              <a:rPr lang="fr-FR" dirty="0"/>
              <a:t> </a:t>
            </a:r>
            <a:r>
              <a:rPr lang="fr-FR" dirty="0" err="1"/>
              <a:t>Cusano</a:t>
            </a:r>
            <a:r>
              <a:rPr lang="fr-FR" dirty="0"/>
              <a:t>)</a:t>
            </a:r>
          </a:p>
          <a:p>
            <a:pPr marL="0" marR="0" lvl="0" indent="0" algn="l" rtl="0">
              <a:lnSpc>
                <a:spcPct val="100000"/>
              </a:lnSpc>
              <a:spcBef>
                <a:spcPts val="0"/>
              </a:spcBef>
              <a:spcAft>
                <a:spcPts val="0"/>
              </a:spcAft>
              <a:buClr>
                <a:schemeClr val="dk1"/>
              </a:buClr>
              <a:buSzPts val="1200"/>
              <a:buFont typeface="Calibri"/>
              <a:buNone/>
            </a:pPr>
            <a:r>
              <a:rPr lang="fr-FR" sz="1200" dirty="0">
                <a:solidFill>
                  <a:schemeClr val="dk1"/>
                </a:solidFill>
                <a:latin typeface="Calibri"/>
                <a:ea typeface="Calibri"/>
                <a:cs typeface="Calibri"/>
                <a:sym typeface="Calibri"/>
              </a:rPr>
              <a:t>Un bonne collaboration avec les différents acteurs clés est essentiel et permet au processus de négociation d’avoir lieu. Un changement dans les pratiques pourrait être réalisé s’il est présenté comme étant également un avantage pour les acteurs clés. Par conséquent, les points positifs peuvent être renforcés tout en essayant de contrecarrer les points négatifs, par exemple le fait de renforcer la reconnaissance des signes de danger en commençant par ce que les gens reconnaissent localement comme étant un signe de danger.  </a:t>
            </a:r>
            <a:r>
              <a:rPr lang="fr-FR" sz="1200" b="0" dirty="0">
                <a:solidFill>
                  <a:schemeClr val="dk1"/>
                </a:solidFill>
                <a:latin typeface="Calibri"/>
                <a:ea typeface="Calibri"/>
                <a:cs typeface="Calibri"/>
                <a:sym typeface="Calibri"/>
              </a:rPr>
              <a:t>Il faut toujours tenir compte du fait que le respect des pratiques culturelles et l’absence de jugement sont essentiels pour </a:t>
            </a:r>
            <a:r>
              <a:rPr lang="fr-FR" sz="1200" dirty="0">
                <a:solidFill>
                  <a:schemeClr val="dk1"/>
                </a:solidFill>
                <a:latin typeface="Calibri"/>
                <a:ea typeface="Calibri"/>
                <a:cs typeface="Calibri"/>
                <a:sym typeface="Calibri"/>
              </a:rPr>
              <a:t>établir une relation fondée sur le respect et la confiance mutuels. P.30</a:t>
            </a:r>
          </a:p>
          <a:p>
            <a:pPr marL="0" marR="0" lvl="0" indent="0" algn="l" rtl="0">
              <a:lnSpc>
                <a:spcPct val="100000"/>
              </a:lnSpc>
              <a:spcBef>
                <a:spcPts val="0"/>
              </a:spcBef>
              <a:spcAft>
                <a:spcPts val="0"/>
              </a:spcAft>
              <a:buClr>
                <a:schemeClr val="dk1"/>
              </a:buClr>
              <a:buSzPts val="1200"/>
              <a:buFont typeface="Calibri"/>
              <a:buNone/>
            </a:pPr>
            <a:endParaRPr lang="fr-FR" dirty="0"/>
          </a:p>
          <a:p>
            <a:pPr marL="0" lvl="0" indent="0" algn="l" rtl="0">
              <a:spcBef>
                <a:spcPts val="0"/>
              </a:spcBef>
              <a:spcAft>
                <a:spcPts val="0"/>
              </a:spcAft>
              <a:buNone/>
            </a:pPr>
            <a:endParaRPr lang="fr-FR" dirty="0"/>
          </a:p>
        </p:txBody>
      </p:sp>
    </p:spTree>
    <p:extLst>
      <p:ext uri="{BB962C8B-B14F-4D97-AF65-F5344CB8AC3E}">
        <p14:creationId xmlns:p14="http://schemas.microsoft.com/office/powerpoint/2010/main" val="1268897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Shape 538"/>
          <p:cNvSpPr>
            <a:spLocks noGrp="1" noRot="1" noChangeAspect="1"/>
          </p:cNvSpPr>
          <p:nvPr>
            <p:ph type="sldImg"/>
          </p:nvPr>
        </p:nvSpPr>
        <p:spPr>
          <a:xfrm>
            <a:off x="381000" y="685800"/>
            <a:ext cx="6096000" cy="3429000"/>
          </a:xfrm>
          <a:prstGeom prst="rect">
            <a:avLst/>
          </a:prstGeom>
        </p:spPr>
        <p:txBody>
          <a:bodyPr/>
          <a:lstStyle/>
          <a:p>
            <a:endParaRPr/>
          </a:p>
        </p:txBody>
      </p:sp>
      <p:sp>
        <p:nvSpPr>
          <p:cNvPr id="539" name="Shape 539"/>
          <p:cNvSpPr>
            <a:spLocks noGrp="1"/>
          </p:cNvSpPr>
          <p:nvPr>
            <p:ph type="body" sz="quarter" idx="1"/>
          </p:nvPr>
        </p:nvSpPr>
        <p:spPr>
          <a:prstGeom prst="rect">
            <a:avLst/>
          </a:prstGeom>
        </p:spPr>
        <p:txBody>
          <a:bodyPr/>
          <a:lstStyle/>
          <a:p>
            <a:r>
              <a:rPr lang="fr-FR" dirty="0"/>
              <a:t>OMS, Communication du risque pendant les urgences sanitaires </a:t>
            </a:r>
            <a:r>
              <a:rPr dirty="0"/>
              <a:t>- </a:t>
            </a:r>
            <a:r>
              <a:rPr u="sng" dirty="0">
                <a:solidFill>
                  <a:srgbClr val="0563C1"/>
                </a:solidFill>
                <a:uFill>
                  <a:solidFill>
                    <a:srgbClr val="0563C1"/>
                  </a:solidFill>
                </a:uFill>
                <a:hlinkClick r:id="rId3"/>
              </a:rPr>
              <a:t>https://www.who.int/risk-communication/guidance/download/en/</a:t>
            </a:r>
          </a:p>
          <a:p>
            <a:pPr marL="0" lvl="0" indent="0" algn="l" rtl="0">
              <a:spcBef>
                <a:spcPts val="0"/>
              </a:spcBef>
              <a:spcAft>
                <a:spcPts val="0"/>
              </a:spcAft>
              <a:buNone/>
            </a:pPr>
            <a:r>
              <a:rPr lang="fr-FR" dirty="0"/>
              <a:t>Des messages cohérents doivent être diffusés à travers différentes sources d’information, dès le début de la situation d’urgence</a:t>
            </a:r>
          </a:p>
          <a:p>
            <a:endParaRPr dirty="0"/>
          </a:p>
          <a:p>
            <a:r>
              <a:rPr dirty="0"/>
              <a:t>CERC, Media and Audience - </a:t>
            </a:r>
            <a:r>
              <a:rPr u="sng" dirty="0">
                <a:solidFill>
                  <a:srgbClr val="0563C1"/>
                </a:solidFill>
                <a:uFill>
                  <a:solidFill>
                    <a:srgbClr val="0563C1"/>
                  </a:solidFill>
                </a:uFill>
                <a:hlinkClick r:id="rId4"/>
              </a:rPr>
              <a:t>https://emergency.cdc.gov/cerc/ppt/CERC_Messages_and_Audiences.pdf</a:t>
            </a:r>
          </a:p>
          <a:p>
            <a:pPr marL="0" lvl="0" indent="0" algn="l" rtl="0">
              <a:spcBef>
                <a:spcPts val="0"/>
              </a:spcBef>
              <a:spcAft>
                <a:spcPts val="0"/>
              </a:spcAft>
              <a:buNone/>
            </a:pPr>
            <a:r>
              <a:rPr lang="fr-FR" dirty="0"/>
              <a:t>La culture est un ensemble complexe de valeurs, d’idées, d’attitudes et de symboles qui façonnent le comportement. Bien que les traditions culturelles soient généralement transmises d’une génération à l’autre, les cultures peuvent s’adapter pour suivre l’évolution des besoins d’une communauté. Et des changements se produisent rapidement lors des situations d’urgence. Les acteurs de la communication doivent dans quelle mesure une situation d’urgence spécifique affecte un groupe culturel et dans quelle mesure les facteurs culturels influencent la compréhension d’un message par les communautés leur perception des mesures recommandées.</a:t>
            </a:r>
          </a:p>
          <a:p>
            <a:pPr marL="0" lvl="0" indent="0" algn="l" rtl="0">
              <a:spcBef>
                <a:spcPts val="0"/>
              </a:spcBef>
              <a:spcAft>
                <a:spcPts val="0"/>
              </a:spcAft>
              <a:buNone/>
            </a:pPr>
            <a:r>
              <a:rPr lang="fr-FR" dirty="0"/>
              <a:t>Les facteurs culturels qui déterminent la façon dont les gens communiquent, comprennent les informations et y réagissent lors d’une situation d’urgence sont notamment les suivants ■ Perception du risque et comportements à risque : ■ Accent mis sur l’individu par rapport au groupe ■ Institutions fiables et sources d’information crédibles :</a:t>
            </a:r>
          </a:p>
        </p:txBody>
      </p:sp>
    </p:spTree>
    <p:extLst>
      <p:ext uri="{BB962C8B-B14F-4D97-AF65-F5344CB8AC3E}">
        <p14:creationId xmlns:p14="http://schemas.microsoft.com/office/powerpoint/2010/main" val="32291624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Shape 546"/>
          <p:cNvSpPr>
            <a:spLocks noGrp="1" noRot="1" noChangeAspect="1"/>
          </p:cNvSpPr>
          <p:nvPr>
            <p:ph type="sldImg"/>
          </p:nvPr>
        </p:nvSpPr>
        <p:spPr>
          <a:xfrm>
            <a:off x="381000" y="685800"/>
            <a:ext cx="6096000" cy="3429000"/>
          </a:xfrm>
          <a:prstGeom prst="rect">
            <a:avLst/>
          </a:prstGeom>
        </p:spPr>
        <p:txBody>
          <a:bodyPr/>
          <a:lstStyle/>
          <a:p>
            <a:endParaRPr/>
          </a:p>
        </p:txBody>
      </p:sp>
      <p:sp>
        <p:nvSpPr>
          <p:cNvPr id="547" name="Shape 547"/>
          <p:cNvSpPr>
            <a:spLocks noGrp="1"/>
          </p:cNvSpPr>
          <p:nvPr>
            <p:ph type="body" sz="quarter" idx="1"/>
          </p:nvPr>
        </p:nvSpPr>
        <p:spPr>
          <a:prstGeom prst="rect">
            <a:avLst/>
          </a:prstGeom>
        </p:spPr>
        <p:txBody>
          <a:bodyPr/>
          <a:lstStyle/>
          <a:p>
            <a:pPr marL="0" lvl="0" indent="0" algn="l" rtl="0">
              <a:spcBef>
                <a:spcPts val="0"/>
              </a:spcBef>
              <a:spcAft>
                <a:spcPts val="0"/>
              </a:spcAft>
              <a:buNone/>
            </a:pPr>
            <a:r>
              <a:rPr lang="fr-FR" dirty="0"/>
              <a:t>OMS, Communication du risque pendant les urgences sanitaires  </a:t>
            </a:r>
          </a:p>
          <a:p>
            <a:pPr marL="0" lvl="0" indent="0" algn="l" rtl="0">
              <a:spcBef>
                <a:spcPts val="0"/>
              </a:spcBef>
              <a:spcAft>
                <a:spcPts val="0"/>
              </a:spcAft>
              <a:buNone/>
            </a:pPr>
            <a:r>
              <a:rPr lang="fr-FR" dirty="0"/>
              <a:t>p.31 – Il est essentiel de savoir comment les gens obtiennent leurs informations sanitaires. Sinon, même les messages les plus efficaces pourraient être perdus s’ils sont diffusés là où ils ne seront pas écoutés.</a:t>
            </a:r>
          </a:p>
        </p:txBody>
      </p:sp>
    </p:spTree>
    <p:extLst>
      <p:ext uri="{BB962C8B-B14F-4D97-AF65-F5344CB8AC3E}">
        <p14:creationId xmlns:p14="http://schemas.microsoft.com/office/powerpoint/2010/main" val="2697340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Shape 546"/>
          <p:cNvSpPr>
            <a:spLocks noGrp="1" noRot="1" noChangeAspect="1"/>
          </p:cNvSpPr>
          <p:nvPr>
            <p:ph type="sldImg"/>
          </p:nvPr>
        </p:nvSpPr>
        <p:spPr>
          <a:xfrm>
            <a:off x="381000" y="685800"/>
            <a:ext cx="6096000" cy="3429000"/>
          </a:xfrm>
          <a:prstGeom prst="rect">
            <a:avLst/>
          </a:prstGeom>
        </p:spPr>
        <p:txBody>
          <a:bodyPr/>
          <a:lstStyle/>
          <a:p>
            <a:endParaRPr/>
          </a:p>
        </p:txBody>
      </p:sp>
      <p:sp>
        <p:nvSpPr>
          <p:cNvPr id="547" name="Shape 547"/>
          <p:cNvSpPr>
            <a:spLocks noGrp="1"/>
          </p:cNvSpPr>
          <p:nvPr>
            <p:ph type="body" sz="quarter" idx="1"/>
          </p:nvPr>
        </p:nvSpPr>
        <p:spPr>
          <a:prstGeom prst="rect">
            <a:avLst/>
          </a:prstGeom>
        </p:spPr>
        <p:txBody>
          <a:bodyPr/>
          <a:lstStyle/>
          <a:p>
            <a:r>
              <a:rPr lang="en-US" dirty="0"/>
              <a:t>WHO, Communicating risk in public health emergencies </a:t>
            </a:r>
          </a:p>
          <a:p>
            <a:r>
              <a:rPr lang="en-US" dirty="0"/>
              <a:t>p.31 – According to the review of 67 studies:</a:t>
            </a:r>
          </a:p>
        </p:txBody>
      </p:sp>
    </p:spTree>
    <p:extLst>
      <p:ext uri="{BB962C8B-B14F-4D97-AF65-F5344CB8AC3E}">
        <p14:creationId xmlns:p14="http://schemas.microsoft.com/office/powerpoint/2010/main" val="1072034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a:lstStyle/>
          <a:p>
            <a:endParaRPr/>
          </a:p>
        </p:txBody>
      </p:sp>
      <p:sp>
        <p:nvSpPr>
          <p:cNvPr id="566" name="Shape 566"/>
          <p:cNvSpPr>
            <a:spLocks noGrp="1"/>
          </p:cNvSpPr>
          <p:nvPr>
            <p:ph type="body" sz="quarter" idx="1"/>
          </p:nvPr>
        </p:nvSpPr>
        <p:spPr>
          <a:prstGeom prst="rect">
            <a:avLst/>
          </a:prstGeom>
        </p:spPr>
        <p:txBody>
          <a:bodyPr/>
          <a:lstStyle/>
          <a:p>
            <a:r>
              <a:rPr lang="fr-FR" dirty="0"/>
              <a:t>Il y a plusieurs raisons pour</a:t>
            </a:r>
            <a:r>
              <a:rPr lang="fr-FR" baseline="0" dirty="0"/>
              <a:t> que les rumeurs se répandent. Demandez aux participants ce qu’ils en pensent.</a:t>
            </a:r>
          </a:p>
          <a:p>
            <a:pPr marL="0" lvl="0" indent="0" algn="l" rtl="0">
              <a:spcBef>
                <a:spcPts val="0"/>
              </a:spcBef>
              <a:spcAft>
                <a:spcPts val="0"/>
              </a:spcAft>
              <a:buNone/>
            </a:pPr>
            <a:r>
              <a:rPr lang="en-US" dirty="0"/>
              <a:t>Source :</a:t>
            </a:r>
          </a:p>
          <a:p>
            <a:pPr marL="0" lvl="0" indent="0" algn="l" rtl="0">
              <a:spcBef>
                <a:spcPts val="0"/>
              </a:spcBef>
              <a:spcAft>
                <a:spcPts val="0"/>
              </a:spcAft>
              <a:buNone/>
            </a:pPr>
            <a:r>
              <a:rPr lang="en-US" dirty="0"/>
              <a:t>Countering false information on social media in disaster and emergencies, p.6-8 - </a:t>
            </a:r>
            <a:endParaRPr dirty="0"/>
          </a:p>
          <a:p>
            <a:r>
              <a:rPr dirty="0"/>
              <a:t>- </a:t>
            </a:r>
            <a:r>
              <a:rPr u="sng" dirty="0">
                <a:solidFill>
                  <a:srgbClr val="0563C1"/>
                </a:solidFill>
                <a:uFill>
                  <a:solidFill>
                    <a:srgbClr val="0563C1"/>
                  </a:solidFill>
                </a:uFill>
                <a:hlinkClick r:id="rId3"/>
              </a:rPr>
              <a:t>https://www.dhs.gov/sites/default/files/publications/SMWG_Countering-False-Info-Social-Media-Disasters-Emergencies_Mar2018-508.pdf</a:t>
            </a:r>
          </a:p>
          <a:p>
            <a:r>
              <a:rPr lang="fr-FR" dirty="0"/>
              <a:t>Informations supplémentaires : Qu’est-ce qu’une rumeur ? - p.9 Le bruit court :
un guide pratique pour faire face aux rumeur – </a:t>
            </a:r>
            <a:r>
              <a:rPr u="sng" dirty="0">
                <a:solidFill>
                  <a:srgbClr val="0563C1"/>
                </a:solidFill>
                <a:uFill>
                  <a:solidFill>
                    <a:srgbClr val="0563C1"/>
                  </a:solidFill>
                </a:uFill>
                <a:hlinkClick r:id="rId4"/>
              </a:rPr>
              <a:t>http://www.cdacnetwork.org/contentAsset/raw-data/f8d2ede4-d09e-4dbe-b234-6ba58e21e0dc/attachedFile2</a:t>
            </a:r>
          </a:p>
        </p:txBody>
      </p:sp>
    </p:spTree>
    <p:extLst>
      <p:ext uri="{BB962C8B-B14F-4D97-AF65-F5344CB8AC3E}">
        <p14:creationId xmlns:p14="http://schemas.microsoft.com/office/powerpoint/2010/main" val="19698430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 name="Shape 578"/>
          <p:cNvSpPr>
            <a:spLocks noGrp="1" noRot="1" noChangeAspect="1"/>
          </p:cNvSpPr>
          <p:nvPr>
            <p:ph type="sldImg"/>
          </p:nvPr>
        </p:nvSpPr>
        <p:spPr>
          <a:xfrm>
            <a:off x="381000" y="685800"/>
            <a:ext cx="6096000" cy="3429000"/>
          </a:xfrm>
          <a:prstGeom prst="rect">
            <a:avLst/>
          </a:prstGeom>
        </p:spPr>
        <p:txBody>
          <a:bodyPr/>
          <a:lstStyle/>
          <a:p>
            <a:endParaRPr/>
          </a:p>
        </p:txBody>
      </p:sp>
      <p:sp>
        <p:nvSpPr>
          <p:cNvPr id="579" name="Shape 579"/>
          <p:cNvSpPr>
            <a:spLocks noGrp="1"/>
          </p:cNvSpPr>
          <p:nvPr>
            <p:ph type="body" sz="quarter" idx="1"/>
          </p:nvPr>
        </p:nvSpPr>
        <p:spPr>
          <a:prstGeom prst="rect">
            <a:avLst/>
          </a:prstGeom>
        </p:spPr>
        <p:txBody>
          <a:bodyPr/>
          <a:lstStyle/>
          <a:p>
            <a:pPr marL="0" lvl="0" indent="0" algn="l" rtl="0">
              <a:spcBef>
                <a:spcPts val="0"/>
              </a:spcBef>
              <a:spcAft>
                <a:spcPts val="0"/>
              </a:spcAft>
              <a:buNone/>
            </a:pPr>
            <a:r>
              <a:rPr lang="fr-FR" dirty="0"/>
              <a:t>Selon l’étude, la </a:t>
            </a:r>
            <a:r>
              <a:rPr lang="fr-FR" dirty="0" err="1"/>
              <a:t>mésinformation</a:t>
            </a:r>
            <a:r>
              <a:rPr lang="fr-FR" dirty="0"/>
              <a:t> se produit le plus souvent, dans la mesure où les gens partagent des informations qu’ils reçoivent de leurs amis et proches sans les vérifier.</a:t>
            </a:r>
          </a:p>
          <a:p>
            <a:pPr marL="0" lvl="0" indent="0" algn="l" rtl="0">
              <a:spcBef>
                <a:spcPts val="0"/>
              </a:spcBef>
              <a:spcAft>
                <a:spcPts val="0"/>
              </a:spcAft>
              <a:buNone/>
            </a:pPr>
            <a:endParaRPr lang="fr-FR" dirty="0"/>
          </a:p>
          <a:p>
            <a:pPr marL="0" lvl="0" indent="0" algn="l" rtl="0">
              <a:spcBef>
                <a:spcPts val="0"/>
              </a:spcBef>
              <a:spcAft>
                <a:spcPts val="0"/>
              </a:spcAft>
              <a:buNone/>
            </a:pPr>
            <a:r>
              <a:rPr lang="fr-FR" dirty="0"/>
              <a:t>Les activistes anti-vaccin utilisent la désinformation et ne mettent en évidence que la partie des études qui soutient leur théorie </a:t>
            </a:r>
          </a:p>
        </p:txBody>
      </p:sp>
    </p:spTree>
    <p:extLst>
      <p:ext uri="{BB962C8B-B14F-4D97-AF65-F5344CB8AC3E}">
        <p14:creationId xmlns:p14="http://schemas.microsoft.com/office/powerpoint/2010/main" val="3934189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a:p>
        </p:txBody>
      </p:sp>
      <p:sp>
        <p:nvSpPr>
          <p:cNvPr id="586" name="Shape 586"/>
          <p:cNvSpPr>
            <a:spLocks noGrp="1"/>
          </p:cNvSpPr>
          <p:nvPr>
            <p:ph type="body" sz="quarter" idx="1"/>
          </p:nvPr>
        </p:nvSpPr>
        <p:spPr>
          <a:prstGeom prst="rect">
            <a:avLst/>
          </a:prstGeom>
        </p:spPr>
        <p:txBody>
          <a:bodyPr/>
          <a:lstStyle/>
          <a:p>
            <a:r>
              <a:rPr lang="fr-FR" dirty="0"/>
              <a:t>Manuel - Le bruit court :un guide pratique pour faire face aux rumeur –</a:t>
            </a:r>
            <a:r>
              <a:rPr u="sng" dirty="0">
                <a:solidFill>
                  <a:srgbClr val="0563C1"/>
                </a:solidFill>
                <a:uFill>
                  <a:solidFill>
                    <a:srgbClr val="0563C1"/>
                  </a:solidFill>
                </a:uFill>
                <a:hlinkClick r:id="rId3"/>
              </a:rPr>
              <a:t>http://www.cdacnetwork.org/contentAsset/raw-data/f8d2ede4-d09e-4dbe-b234-6ba58e21e0dc/attachedFile2</a:t>
            </a:r>
          </a:p>
          <a:p>
            <a:endParaRPr u="sng" dirty="0">
              <a:solidFill>
                <a:srgbClr val="0563C1"/>
              </a:solidFill>
              <a:uFill>
                <a:solidFill>
                  <a:srgbClr val="0563C1"/>
                </a:solidFill>
              </a:uFill>
              <a:hlinkClick r:id="rId3"/>
            </a:endParaRPr>
          </a:p>
          <a:p>
            <a:r>
              <a:rPr dirty="0"/>
              <a:t>Article - Using Lessons Learned from Previous Ebola Outbreaks to Inform Current Risk Management - </a:t>
            </a:r>
            <a:r>
              <a:rPr u="sng" dirty="0">
                <a:solidFill>
                  <a:srgbClr val="0563C1"/>
                </a:solidFill>
                <a:uFill>
                  <a:solidFill>
                    <a:srgbClr val="0563C1"/>
                  </a:solidFill>
                </a:uFill>
                <a:hlinkClick r:id="rId4"/>
              </a:rPr>
              <a:t>https://www.ncbi.nlm.nih.gov/pmc/articles/PMC4412246/</a:t>
            </a:r>
          </a:p>
          <a:p>
            <a:endParaRPr u="sng" dirty="0">
              <a:solidFill>
                <a:srgbClr val="0563C1"/>
              </a:solidFill>
              <a:uFill>
                <a:solidFill>
                  <a:srgbClr val="0563C1"/>
                </a:solidFill>
              </a:uFill>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dirty="0">
                <a:solidFill>
                  <a:schemeClr val="dk1"/>
                </a:solidFill>
                <a:latin typeface="Calibri"/>
                <a:ea typeface="Calibri"/>
                <a:cs typeface="Calibri"/>
                <a:sym typeface="Calibri"/>
              </a:rPr>
              <a:t>Les communautés disposent de leurs propres réseaux de communication; par conséquent, les rumeurs se répandent rapidement et influencent le public. En ce qui concerne les maladies infectieuses, il existe deux types de rumeurs : 1) les rumeurs de cas potentiels (alertes) et 2) les rumeurs sur les explications des causes par la communauté. Les rumeurs détournent l’attention des (rivalisent avec les) informations sanitaires. Les résultats de cette réunion soulignent l’importance de considérer les </a:t>
            </a:r>
            <a:r>
              <a:rPr lang="fr-FR" sz="1200" b="1" i="0" dirty="0">
                <a:solidFill>
                  <a:schemeClr val="dk1"/>
                </a:solidFill>
                <a:latin typeface="Calibri"/>
                <a:ea typeface="Calibri"/>
                <a:cs typeface="Calibri"/>
                <a:sym typeface="Calibri"/>
              </a:rPr>
              <a:t>rumeurs comme des orientations utiles</a:t>
            </a:r>
            <a:r>
              <a:rPr lang="fr-FR" sz="1200" b="0" i="0" dirty="0">
                <a:solidFill>
                  <a:schemeClr val="dk1"/>
                </a:solidFill>
                <a:latin typeface="Calibri"/>
                <a:ea typeface="Calibri"/>
                <a:cs typeface="Calibri"/>
                <a:sym typeface="Calibri"/>
              </a:rPr>
              <a:t>; tout comme la douleur, les rumeurs fournissent des </a:t>
            </a:r>
            <a:r>
              <a:rPr lang="fr-FR" sz="1200" b="1" i="0" dirty="0" err="1">
                <a:solidFill>
                  <a:schemeClr val="dk1"/>
                </a:solidFill>
                <a:latin typeface="Calibri"/>
                <a:ea typeface="Calibri"/>
                <a:cs typeface="Calibri"/>
                <a:sym typeface="Calibri"/>
              </a:rPr>
              <a:t>rétroinformations</a:t>
            </a:r>
            <a:r>
              <a:rPr lang="fr-FR" sz="1200" b="0" i="0" dirty="0">
                <a:solidFill>
                  <a:schemeClr val="dk1"/>
                </a:solidFill>
                <a:latin typeface="Calibri"/>
                <a:ea typeface="Calibri"/>
                <a:cs typeface="Calibri"/>
                <a:sym typeface="Calibri"/>
              </a:rPr>
              <a:t> certes désagréables, mais </a:t>
            </a:r>
            <a:r>
              <a:rPr lang="fr-FR" sz="1200" b="1" i="0" dirty="0">
                <a:solidFill>
                  <a:schemeClr val="dk1"/>
                </a:solidFill>
                <a:latin typeface="Calibri"/>
                <a:ea typeface="Calibri"/>
                <a:cs typeface="Calibri"/>
                <a:sym typeface="Calibri"/>
              </a:rPr>
              <a:t>utiles</a:t>
            </a:r>
            <a:r>
              <a:rPr lang="fr-FR" sz="1200" b="0" i="0" dirty="0">
                <a:solidFill>
                  <a:schemeClr val="dk1"/>
                </a:solidFill>
                <a:latin typeface="Calibri"/>
                <a:ea typeface="Calibri"/>
                <a:cs typeface="Calibri"/>
                <a:sym typeface="Calibri"/>
              </a:rPr>
              <a:t>. Les deux principaux types de rumeurs sont les rumeurs qui fournissent des </a:t>
            </a:r>
            <a:r>
              <a:rPr lang="fr-FR" sz="1200" b="1" i="0" dirty="0">
                <a:solidFill>
                  <a:schemeClr val="dk1"/>
                </a:solidFill>
                <a:latin typeface="Calibri"/>
                <a:ea typeface="Calibri"/>
                <a:cs typeface="Calibri"/>
                <a:sym typeface="Calibri"/>
              </a:rPr>
              <a:t>indicateurs utiles</a:t>
            </a:r>
            <a:r>
              <a:rPr lang="fr-FR" sz="1200" b="0" i="0" dirty="0">
                <a:solidFill>
                  <a:schemeClr val="dk1"/>
                </a:solidFill>
                <a:latin typeface="Calibri"/>
                <a:ea typeface="Calibri"/>
                <a:cs typeface="Calibri"/>
                <a:sym typeface="Calibri"/>
              </a:rPr>
              <a:t> pour 1) orienter la détection des cas et 2)  comprendre où les efforts de communication ont échoué. Cette nouvelle interprétation de la rumeur pourrait permettre aux experts en santé de détecter des cas plus tôt et de communiquer plus efficacement  avec le public; elle pourrait également permettre d’encourager des échanges sur les maladies inhabituelles avec les communautés.</a:t>
            </a:r>
            <a:endParaRPr lang="fr-FR" dirty="0"/>
          </a:p>
          <a:p>
            <a:endParaRPr dirty="0"/>
          </a:p>
        </p:txBody>
      </p:sp>
    </p:spTree>
    <p:extLst>
      <p:ext uri="{BB962C8B-B14F-4D97-AF65-F5344CB8AC3E}">
        <p14:creationId xmlns:p14="http://schemas.microsoft.com/office/powerpoint/2010/main" val="2068160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a:lstStyle/>
          <a:p>
            <a:endParaRPr/>
          </a:p>
        </p:txBody>
      </p:sp>
      <p:sp>
        <p:nvSpPr>
          <p:cNvPr id="592" name="Shape 592"/>
          <p:cNvSpPr>
            <a:spLocks noGrp="1"/>
          </p:cNvSpPr>
          <p:nvPr>
            <p:ph type="body" sz="quarter" idx="1"/>
          </p:nvPr>
        </p:nvSpPr>
        <p:spPr>
          <a:prstGeom prst="rect">
            <a:avLst/>
          </a:prstGeom>
        </p:spPr>
        <p:txBody>
          <a:bodyPr/>
          <a:lstStyle/>
          <a:p>
            <a:pPr>
              <a:defRPr i="1"/>
            </a:pPr>
            <a:r>
              <a:t>This slide summarises the previous strategy slides </a:t>
            </a:r>
          </a:p>
          <a:p>
            <a:endParaRPr/>
          </a:p>
          <a:p>
            <a:r>
              <a:t>Intro main points from </a:t>
            </a:r>
            <a:r>
              <a:rPr i="1"/>
              <a:t>Rumor has it: a practical guide to working with rumors</a:t>
            </a:r>
            <a:endParaRPr i="1" u="sng">
              <a:solidFill>
                <a:srgbClr val="0563C1"/>
              </a:solidFill>
            </a:endParaRPr>
          </a:p>
          <a:p>
            <a:pPr>
              <a:defRPr u="sng">
                <a:solidFill>
                  <a:srgbClr val="0563C1"/>
                </a:solidFill>
              </a:defRPr>
            </a:pPr>
            <a:r>
              <a:rPr>
                <a:uFill>
                  <a:solidFill>
                    <a:srgbClr val="0563C1"/>
                  </a:solidFill>
                </a:uFill>
                <a:hlinkClick r:id="rId3"/>
              </a:rPr>
              <a:t>http://www.cdacnetwork.org/contentAsset/raw-data/f8d2ede4-d09e-4dbe-b234-6ba58e21e0dc/attachedFile2</a:t>
            </a:r>
          </a:p>
        </p:txBody>
      </p:sp>
    </p:spTree>
    <p:extLst>
      <p:ext uri="{BB962C8B-B14F-4D97-AF65-F5344CB8AC3E}">
        <p14:creationId xmlns:p14="http://schemas.microsoft.com/office/powerpoint/2010/main" val="38934916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p>
            <a:pPr>
              <a:defRPr u="sng">
                <a:solidFill>
                  <a:srgbClr val="0563C1"/>
                </a:solidFill>
              </a:defRPr>
            </a:pPr>
            <a:r>
              <a:rPr>
                <a:uFill>
                  <a:solidFill>
                    <a:srgbClr val="0563C1"/>
                  </a:solidFill>
                </a:uFill>
                <a:hlinkClick r:id="rId3"/>
              </a:rPr>
              <a:t>http://www.cdacnetwork.org/contentAsset/raw-data/f8d2ede4-d09e-4dbe-b234-6ba58e21e0dc/attachedFile2</a:t>
            </a:r>
          </a:p>
          <a:p>
            <a:pPr>
              <a:defRPr u="sng">
                <a:solidFill>
                  <a:srgbClr val="0563C1"/>
                </a:solidFill>
              </a:defRPr>
            </a:pPr>
            <a:r>
              <a:rPr>
                <a:uFill>
                  <a:solidFill>
                    <a:srgbClr val="0563C1"/>
                  </a:solidFill>
                </a:uFill>
                <a:hlinkClick r:id="rId4"/>
              </a:rPr>
              <a:t>https://fmlink.com/articles/10-tips-managing-rumors-resistance-workplace-change/</a:t>
            </a:r>
          </a:p>
          <a:p>
            <a:pPr>
              <a:defRPr u="sng">
                <a:solidFill>
                  <a:srgbClr val="0563C1"/>
                </a:solidFill>
              </a:defRPr>
            </a:pPr>
            <a:r>
              <a:rPr>
                <a:uFill>
                  <a:solidFill>
                    <a:srgbClr val="0563C1"/>
                  </a:solidFill>
                </a:uFill>
                <a:hlinkClick r:id="rId5"/>
              </a:rPr>
              <a:t>http://go.everbridge.com/rs/everbridge/images/Rumors_and_Misinformation.pdf</a:t>
            </a:r>
          </a:p>
          <a:p>
            <a:pPr>
              <a:defRPr u="sng">
                <a:solidFill>
                  <a:srgbClr val="0563C1"/>
                </a:solidFill>
              </a:defRPr>
            </a:pPr>
            <a:r>
              <a:rPr>
                <a:uFill>
                  <a:solidFill>
                    <a:srgbClr val="0563C1"/>
                  </a:solidFill>
                </a:uFill>
                <a:hlinkClick r:id="rId6"/>
              </a:rPr>
              <a:t>https://reliefweb.int/report/world/countering-false-information-social-media-disasters-and-emergencies</a:t>
            </a:r>
          </a:p>
          <a:p>
            <a:pPr>
              <a:defRPr u="sng">
                <a:solidFill>
                  <a:srgbClr val="0563C1"/>
                </a:solidFill>
              </a:defRPr>
            </a:pPr>
            <a:r>
              <a:rPr>
                <a:uFill>
                  <a:solidFill>
                    <a:srgbClr val="0563C1"/>
                  </a:solidFill>
                </a:uFill>
                <a:hlinkClick r:id="rId7"/>
              </a:rPr>
              <a:t>https://journals.plos.org/plosone/article?id=10.1371/journal.pone.0181640#pone.0181640.ref024</a:t>
            </a:r>
          </a:p>
          <a:p>
            <a:pPr>
              <a:defRPr u="sng">
                <a:solidFill>
                  <a:srgbClr val="0563C1"/>
                </a:solidFill>
              </a:defRPr>
            </a:pPr>
            <a:r>
              <a:rPr>
                <a:uFill>
                  <a:solidFill>
                    <a:srgbClr val="0563C1"/>
                  </a:solidFill>
                </a:uFill>
                <a:hlinkClick r:id="rId8"/>
              </a:rPr>
              <a:t>https://www.who.int/csr/resources/publications/WHO_CDS_2005_28en.pdf</a:t>
            </a:r>
          </a:p>
        </p:txBody>
      </p:sp>
    </p:spTree>
    <p:extLst>
      <p:ext uri="{BB962C8B-B14F-4D97-AF65-F5344CB8AC3E}">
        <p14:creationId xmlns:p14="http://schemas.microsoft.com/office/powerpoint/2010/main" val="1175545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684093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339645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noRot="1" noChangeAspect="1"/>
          </p:cNvSpPr>
          <p:nvPr>
            <p:ph type="sldImg"/>
          </p:nvPr>
        </p:nvSpPr>
        <p:spPr>
          <a:xfrm>
            <a:off x="381000" y="685800"/>
            <a:ext cx="6096000" cy="3429000"/>
          </a:xfrm>
          <a:prstGeom prst="rect">
            <a:avLst/>
          </a:prstGeom>
        </p:spPr>
        <p:txBody>
          <a:bodyPr/>
          <a:lstStyle/>
          <a:p>
            <a:endParaRPr/>
          </a:p>
        </p:txBody>
      </p:sp>
      <p:sp>
        <p:nvSpPr>
          <p:cNvPr id="313" name="Shape 313"/>
          <p:cNvSpPr>
            <a:spLocks noGrp="1"/>
          </p:cNvSpPr>
          <p:nvPr>
            <p:ph type="body" sz="quarter" idx="1"/>
          </p:nvPr>
        </p:nvSpPr>
        <p:spPr>
          <a:prstGeom prst="rect">
            <a:avLst/>
          </a:prstGeom>
        </p:spPr>
        <p:txBody>
          <a:bodyPr/>
          <a:lstStyle/>
          <a:p>
            <a:r>
              <a:rPr lang="fr-FR" dirty="0"/>
              <a:t>Le</a:t>
            </a:r>
            <a:r>
              <a:rPr lang="fr-FR" baseline="0" dirty="0"/>
              <a:t> facilitateur</a:t>
            </a:r>
            <a:r>
              <a:rPr lang="fr-FR" dirty="0"/>
              <a:t> peut poser cette question : d'après votre expérience, quel est le but et la justification de la compréhension et de l'utilisation des principes de communication des risques en cas d'urgence ?</a:t>
            </a:r>
            <a:r>
              <a:rPr dirty="0"/>
              <a:t>Source: </a:t>
            </a:r>
          </a:p>
          <a:p>
            <a:pPr marL="457200" indent="-317500">
              <a:buSzPts val="1200"/>
              <a:buChar char="●"/>
            </a:pPr>
            <a:r>
              <a:rPr dirty="0"/>
              <a:t>Risk communication and community engagement readiness and response to coronavirus disease (COVID-19) interim guidance</a:t>
            </a:r>
          </a:p>
          <a:p>
            <a:pPr marL="457200" indent="-317500">
              <a:buSzPts val="1200"/>
              <a:buChar char="●"/>
            </a:pPr>
            <a:r>
              <a:rPr dirty="0" err="1"/>
              <a:t>OpenWHO</a:t>
            </a:r>
            <a:r>
              <a:rPr dirty="0"/>
              <a:t> Risk communication in health emergencies: An overview</a:t>
            </a:r>
          </a:p>
        </p:txBody>
      </p:sp>
    </p:spTree>
    <p:extLst>
      <p:ext uri="{BB962C8B-B14F-4D97-AF65-F5344CB8AC3E}">
        <p14:creationId xmlns:p14="http://schemas.microsoft.com/office/powerpoint/2010/main" val="2444483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a:p>
        </p:txBody>
      </p:sp>
      <p:sp>
        <p:nvSpPr>
          <p:cNvPr id="323" name="Shape 323"/>
          <p:cNvSpPr>
            <a:spLocks noGrp="1"/>
          </p:cNvSpPr>
          <p:nvPr>
            <p:ph type="body" sz="quarter" idx="1"/>
          </p:nvPr>
        </p:nvSpPr>
        <p:spPr>
          <a:prstGeom prst="rect">
            <a:avLst/>
          </a:prstGeom>
        </p:spPr>
        <p:txBody>
          <a:bodyPr/>
          <a:lstStyle/>
          <a:p>
            <a:pPr rtl="0" fontAlgn="base"/>
            <a:r>
              <a:rPr lang="fr-FR" sz="1200" b="0" i="0" u="none" strike="noStrike" dirty="0">
                <a:effectLst/>
                <a:latin typeface="+mn-lt"/>
                <a:ea typeface="+mn-ea"/>
                <a:cs typeface="+mn-cs"/>
                <a:sym typeface="Source Sans Pro Regular"/>
              </a:rPr>
              <a:t>Source : </a:t>
            </a:r>
            <a:r>
              <a:rPr lang="en-US" sz="1200" b="0" i="0" dirty="0">
                <a:effectLst/>
                <a:latin typeface="+mn-lt"/>
                <a:ea typeface="+mn-ea"/>
                <a:cs typeface="+mn-cs"/>
                <a:sym typeface="Source Sans Pro Regular"/>
              </a:rPr>
              <a:t>​</a:t>
            </a:r>
          </a:p>
          <a:p>
            <a:pPr rtl="0" fontAlgn="base"/>
            <a:r>
              <a:rPr lang="fr-FR" sz="1200" b="0" i="0" u="none" strike="noStrike" dirty="0">
                <a:effectLst/>
                <a:latin typeface="+mn-lt"/>
                <a:ea typeface="+mn-ea"/>
                <a:cs typeface="+mn-cs"/>
                <a:sym typeface="Source Sans Pro Regular"/>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b="0" i="0" u="none" strike="noStrike" dirty="0" err="1">
                <a:effectLst/>
                <a:latin typeface="+mn-lt"/>
                <a:ea typeface="+mn-ea"/>
                <a:cs typeface="+mn-cs"/>
                <a:sym typeface="Source Sans Pro Regular"/>
              </a:rPr>
              <a:t>ua</a:t>
            </a:r>
            <a:r>
              <a:rPr lang="fr-FR" sz="1200" b="0" i="0" u="none" strike="noStrike" dirty="0">
                <a:effectLst/>
                <a:latin typeface="+mn-lt"/>
                <a:ea typeface="+mn-ea"/>
                <a:cs typeface="+mn-cs"/>
                <a:sym typeface="Source Sans Pro Regular"/>
              </a:rPr>
              <a:t>=1 License : CC BY-NC-SA 3.0 IGO</a:t>
            </a:r>
            <a:r>
              <a:rPr lang="en-US" sz="1200" b="0" i="0" dirty="0">
                <a:effectLst/>
                <a:latin typeface="+mn-lt"/>
                <a:ea typeface="+mn-ea"/>
                <a:cs typeface="+mn-cs"/>
                <a:sym typeface="Source Sans Pro Regular"/>
              </a:rPr>
              <a:t>​</a:t>
            </a:r>
          </a:p>
          <a:p>
            <a:pPr rtl="0" fontAlgn="base"/>
            <a:r>
              <a:rPr lang="fr-FR" sz="1200" b="0" i="0" u="none" strike="noStrike" dirty="0" err="1">
                <a:effectLst/>
                <a:latin typeface="+mn-lt"/>
                <a:ea typeface="+mn-ea"/>
                <a:cs typeface="+mn-cs"/>
                <a:sym typeface="Source Sans Pro Regular"/>
              </a:rPr>
              <a:t>OpenWHO</a:t>
            </a:r>
            <a:r>
              <a:rPr lang="fr-FR" sz="1200" b="0" i="0" u="none" strike="noStrike" dirty="0">
                <a:effectLst/>
                <a:latin typeface="+mn-lt"/>
                <a:ea typeface="+mn-ea"/>
                <a:cs typeface="+mn-cs"/>
                <a:sym typeface="Source Sans Pro Regular"/>
              </a:rPr>
              <a:t> </a:t>
            </a:r>
            <a:r>
              <a:rPr lang="fr-FR" sz="1200" b="0" i="0" u="none" strike="noStrike" dirty="0" err="1">
                <a:effectLst/>
                <a:latin typeface="+mn-lt"/>
                <a:ea typeface="+mn-ea"/>
                <a:cs typeface="+mn-cs"/>
                <a:sym typeface="Source Sans Pro Regular"/>
              </a:rPr>
              <a:t>Risk</a:t>
            </a:r>
            <a:r>
              <a:rPr lang="fr-FR" sz="1200" b="0" i="0" u="none" strike="noStrike" dirty="0">
                <a:effectLst/>
                <a:latin typeface="+mn-lt"/>
                <a:ea typeface="+mn-ea"/>
                <a:cs typeface="+mn-cs"/>
                <a:sym typeface="Source Sans Pro Regular"/>
              </a:rPr>
              <a:t> communication in </a:t>
            </a:r>
            <a:r>
              <a:rPr lang="fr-FR" sz="1200" b="0" i="0" u="none" strike="noStrike" dirty="0" err="1">
                <a:effectLst/>
                <a:latin typeface="+mn-lt"/>
                <a:ea typeface="+mn-ea"/>
                <a:cs typeface="+mn-cs"/>
                <a:sym typeface="Source Sans Pro Regular"/>
              </a:rPr>
              <a:t>health</a:t>
            </a:r>
            <a:r>
              <a:rPr lang="fr-FR" sz="1200" b="0" i="0" u="none" strike="noStrike" dirty="0">
                <a:effectLst/>
                <a:latin typeface="+mn-lt"/>
                <a:ea typeface="+mn-ea"/>
                <a:cs typeface="+mn-cs"/>
                <a:sym typeface="Source Sans Pro Regular"/>
              </a:rPr>
              <a:t> emergencies: </a:t>
            </a:r>
            <a:r>
              <a:rPr lang="fr-CA" sz="1200" b="1" i="0" u="none" strike="noStrike" dirty="0">
                <a:effectLst/>
                <a:latin typeface="+mn-lt"/>
                <a:ea typeface="+mn-ea"/>
                <a:cs typeface="+mn-cs"/>
                <a:sym typeface="Source Sans Pro Regular"/>
              </a:rPr>
              <a:t>An </a:t>
            </a:r>
            <a:r>
              <a:rPr lang="fr-CA" sz="1200" b="1" i="0" u="none" strike="noStrike" dirty="0" err="1">
                <a:effectLst/>
                <a:latin typeface="+mn-lt"/>
                <a:ea typeface="+mn-ea"/>
                <a:cs typeface="+mn-cs"/>
                <a:sym typeface="Source Sans Pro Regular"/>
              </a:rPr>
              <a:t>overview</a:t>
            </a:r>
            <a:r>
              <a:rPr lang="en-US" sz="1200" b="0" i="0" dirty="0">
                <a:effectLst/>
                <a:latin typeface="+mn-lt"/>
                <a:ea typeface="+mn-ea"/>
                <a:cs typeface="+mn-cs"/>
                <a:sym typeface="Source Sans Pro Regular"/>
              </a:rPr>
              <a:t>​</a:t>
            </a:r>
          </a:p>
          <a:p>
            <a:pPr rtl="0" fontAlgn="base"/>
            <a:r>
              <a:rPr lang="en-US" sz="1200" b="0" i="0" dirty="0">
                <a:effectLst/>
                <a:latin typeface="+mn-lt"/>
                <a:ea typeface="+mn-ea"/>
                <a:cs typeface="+mn-cs"/>
                <a:sym typeface="Source Sans Pro Regular"/>
              </a:rPr>
              <a:t>​</a:t>
            </a:r>
          </a:p>
        </p:txBody>
      </p:sp>
    </p:spTree>
    <p:extLst>
      <p:ext uri="{BB962C8B-B14F-4D97-AF65-F5344CB8AC3E}">
        <p14:creationId xmlns:p14="http://schemas.microsoft.com/office/powerpoint/2010/main" val="1339983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p>
            <a:pPr marL="0" lvl="0" indent="0" algn="l" rtl="0">
              <a:spcBef>
                <a:spcPts val="0"/>
              </a:spcBef>
              <a:spcAft>
                <a:spcPts val="0"/>
              </a:spcAft>
              <a:buSzPts val="1400"/>
              <a:buNone/>
            </a:pPr>
            <a:r>
              <a:rPr lang="fr-FR" dirty="0"/>
              <a:t>Source : </a:t>
            </a:r>
            <a:r>
              <a:rPr lang="fr-FR" sz="1200" dirty="0">
                <a:solidFill>
                  <a:srgbClr val="333333"/>
                </a:solidFill>
                <a:highlight>
                  <a:srgbClr val="FFFFFF"/>
                </a:highlight>
                <a:latin typeface="Arial"/>
                <a:ea typeface="Arial"/>
                <a:cs typeface="Arial"/>
                <a:sym typeface="Arial"/>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dirty="0" err="1">
                <a:solidFill>
                  <a:srgbClr val="333333"/>
                </a:solidFill>
                <a:highlight>
                  <a:srgbClr val="FFFFFF"/>
                </a:highlight>
                <a:latin typeface="Arial"/>
                <a:ea typeface="Arial"/>
                <a:cs typeface="Arial"/>
                <a:sym typeface="Arial"/>
              </a:rPr>
              <a:t>ua</a:t>
            </a:r>
            <a:r>
              <a:rPr lang="fr-FR" sz="1200" dirty="0">
                <a:solidFill>
                  <a:srgbClr val="333333"/>
                </a:solidFill>
                <a:highlight>
                  <a:srgbClr val="FFFFFF"/>
                </a:highlight>
                <a:latin typeface="Arial"/>
                <a:ea typeface="Arial"/>
                <a:cs typeface="Arial"/>
                <a:sym typeface="Arial"/>
              </a:rPr>
              <a:t>=1 License : CC BY-NC-SA 3.0 IGO</a:t>
            </a:r>
            <a:endParaRPr lang="fr-FR" dirty="0"/>
          </a:p>
          <a:p>
            <a:pPr marL="0" lvl="0" indent="0" algn="l" rtl="0">
              <a:spcBef>
                <a:spcPts val="0"/>
              </a:spcBef>
              <a:spcAft>
                <a:spcPts val="0"/>
              </a:spcAft>
              <a:buSzPts val="1400"/>
              <a:buNone/>
            </a:pPr>
            <a:r>
              <a:rPr lang="fr-FR" dirty="0"/>
              <a:t>20191126 Six </a:t>
            </a:r>
            <a:r>
              <a:rPr lang="fr-FR" dirty="0" err="1"/>
              <a:t>principles</a:t>
            </a:r>
            <a:r>
              <a:rPr lang="fr-FR" dirty="0"/>
              <a:t> of </a:t>
            </a:r>
            <a:r>
              <a:rPr lang="fr-FR" dirty="0" err="1"/>
              <a:t>risk</a:t>
            </a:r>
            <a:r>
              <a:rPr lang="fr-FR" dirty="0"/>
              <a:t> communication</a:t>
            </a:r>
          </a:p>
          <a:p>
            <a:pPr marL="0" lvl="0" indent="0" algn="l" rtl="0">
              <a:spcBef>
                <a:spcPts val="0"/>
              </a:spcBef>
              <a:spcAft>
                <a:spcPts val="0"/>
              </a:spcAft>
              <a:buSzPts val="1400"/>
              <a:buNone/>
            </a:pPr>
            <a:endParaRPr lang="fr-FR" dirty="0"/>
          </a:p>
        </p:txBody>
      </p:sp>
    </p:spTree>
    <p:extLst>
      <p:ext uri="{BB962C8B-B14F-4D97-AF65-F5344CB8AC3E}">
        <p14:creationId xmlns:p14="http://schemas.microsoft.com/office/powerpoint/2010/main" val="3402315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a:spLocks noGrp="1" noRot="1" noChangeAspect="1"/>
          </p:cNvSpPr>
          <p:nvPr>
            <p:ph type="sldImg"/>
          </p:nvPr>
        </p:nvSpPr>
        <p:spPr>
          <a:xfrm>
            <a:off x="381000" y="685800"/>
            <a:ext cx="6096000" cy="3429000"/>
          </a:xfrm>
          <a:prstGeom prst="rect">
            <a:avLst/>
          </a:prstGeom>
        </p:spPr>
        <p:txBody>
          <a:bodyPr/>
          <a:lstStyle/>
          <a:p>
            <a:endParaRPr/>
          </a:p>
        </p:txBody>
      </p:sp>
      <p:sp>
        <p:nvSpPr>
          <p:cNvPr id="338" name="Shape 338"/>
          <p:cNvSpPr>
            <a:spLocks noGrp="1"/>
          </p:cNvSpPr>
          <p:nvPr>
            <p:ph type="body" sz="quarter" idx="1"/>
          </p:nvPr>
        </p:nvSpPr>
        <p:spPr>
          <a:prstGeom prst="rect">
            <a:avLst/>
          </a:prstGeom>
        </p:spPr>
        <p:txBody>
          <a:bodyPr/>
          <a:lstStyle/>
          <a:p>
            <a:pPr marL="0" lvl="0" indent="0" algn="l" rtl="0">
              <a:spcBef>
                <a:spcPts val="0"/>
              </a:spcBef>
              <a:spcAft>
                <a:spcPts val="0"/>
              </a:spcAft>
              <a:buSzPts val="1400"/>
              <a:buNone/>
            </a:pPr>
            <a:r>
              <a:rPr lang="fr-FR" dirty="0"/>
              <a:t>Source : </a:t>
            </a:r>
            <a:r>
              <a:rPr lang="fr-FR" sz="1200" dirty="0">
                <a:solidFill>
                  <a:srgbClr val="333333"/>
                </a:solidFill>
                <a:highlight>
                  <a:srgbClr val="FFFFFF"/>
                </a:highlight>
                <a:latin typeface="Arial"/>
                <a:ea typeface="Arial"/>
                <a:cs typeface="Arial"/>
                <a:sym typeface="Arial"/>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dirty="0" err="1">
                <a:solidFill>
                  <a:srgbClr val="333333"/>
                </a:solidFill>
                <a:highlight>
                  <a:srgbClr val="FFFFFF"/>
                </a:highlight>
                <a:latin typeface="Arial"/>
                <a:ea typeface="Arial"/>
                <a:cs typeface="Arial"/>
                <a:sym typeface="Arial"/>
              </a:rPr>
              <a:t>ua</a:t>
            </a:r>
            <a:r>
              <a:rPr lang="fr-FR" sz="1200" dirty="0">
                <a:solidFill>
                  <a:srgbClr val="333333"/>
                </a:solidFill>
                <a:highlight>
                  <a:srgbClr val="FFFFFF"/>
                </a:highlight>
                <a:latin typeface="Arial"/>
                <a:ea typeface="Arial"/>
                <a:cs typeface="Arial"/>
                <a:sym typeface="Arial"/>
              </a:rPr>
              <a:t>=1 License : CC BY-NC-SA 3.0 IGO</a:t>
            </a:r>
            <a:endParaRPr lang="fr-FR" dirty="0"/>
          </a:p>
          <a:p>
            <a:pPr marL="0" lvl="0" indent="0" algn="l" rtl="0">
              <a:spcBef>
                <a:spcPts val="0"/>
              </a:spcBef>
              <a:spcAft>
                <a:spcPts val="0"/>
              </a:spcAft>
              <a:buSzPts val="1400"/>
              <a:buNone/>
            </a:pPr>
            <a:r>
              <a:rPr lang="fr-FR" dirty="0"/>
              <a:t>20191126 Six </a:t>
            </a:r>
            <a:r>
              <a:rPr lang="fr-FR" dirty="0" err="1"/>
              <a:t>principles</a:t>
            </a:r>
            <a:r>
              <a:rPr lang="fr-FR" dirty="0"/>
              <a:t> of </a:t>
            </a:r>
            <a:r>
              <a:rPr lang="fr-FR" dirty="0" err="1"/>
              <a:t>risk</a:t>
            </a:r>
            <a:r>
              <a:rPr lang="fr-FR" dirty="0"/>
              <a:t> communication</a:t>
            </a:r>
          </a:p>
          <a:p>
            <a:pPr marL="0" lvl="0" indent="0" algn="l" rtl="0">
              <a:spcBef>
                <a:spcPts val="0"/>
              </a:spcBef>
              <a:spcAft>
                <a:spcPts val="0"/>
              </a:spcAft>
              <a:buSzPts val="1400"/>
              <a:buNone/>
            </a:pPr>
            <a:endParaRPr lang="fr-FR" dirty="0"/>
          </a:p>
          <a:p>
            <a:endParaRPr dirty="0"/>
          </a:p>
        </p:txBody>
      </p:sp>
    </p:spTree>
    <p:extLst>
      <p:ext uri="{BB962C8B-B14F-4D97-AF65-F5344CB8AC3E}">
        <p14:creationId xmlns:p14="http://schemas.microsoft.com/office/powerpoint/2010/main" val="477866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noRot="1" noChangeAspect="1"/>
          </p:cNvSpPr>
          <p:nvPr>
            <p:ph type="sldImg"/>
          </p:nvPr>
        </p:nvSpPr>
        <p:spPr>
          <a:xfrm>
            <a:off x="381000" y="685800"/>
            <a:ext cx="6096000" cy="3429000"/>
          </a:xfrm>
          <a:prstGeom prst="rect">
            <a:avLst/>
          </a:prstGeom>
        </p:spPr>
        <p:txBody>
          <a:bodyPr/>
          <a:lstStyle/>
          <a:p>
            <a:endParaRPr/>
          </a:p>
        </p:txBody>
      </p:sp>
      <p:sp>
        <p:nvSpPr>
          <p:cNvPr id="344" name="Shape 344"/>
          <p:cNvSpPr>
            <a:spLocks noGrp="1"/>
          </p:cNvSpPr>
          <p:nvPr>
            <p:ph type="body" sz="quarter" idx="1"/>
          </p:nvPr>
        </p:nvSpPr>
        <p:spPr>
          <a:prstGeom prst="rect">
            <a:avLst/>
          </a:prstGeom>
        </p:spPr>
        <p:txBody>
          <a:bodyPr/>
          <a:lstStyle/>
          <a:p>
            <a:pPr marL="0" lvl="0" indent="0" algn="l" rtl="0">
              <a:spcBef>
                <a:spcPts val="0"/>
              </a:spcBef>
              <a:spcAft>
                <a:spcPts val="0"/>
              </a:spcAft>
              <a:buSzPts val="1400"/>
              <a:buNone/>
            </a:pPr>
            <a:r>
              <a:rPr lang="fr-FR" dirty="0"/>
              <a:t>Source : </a:t>
            </a:r>
            <a:r>
              <a:rPr lang="fr-FR" sz="1200" dirty="0">
                <a:solidFill>
                  <a:srgbClr val="333333"/>
                </a:solidFill>
                <a:highlight>
                  <a:srgbClr val="FFFFFF"/>
                </a:highlight>
                <a:latin typeface="Arial"/>
                <a:ea typeface="Arial"/>
                <a:cs typeface="Arial"/>
                <a:sym typeface="Arial"/>
              </a:rPr>
              <a:t>Organisation mondiale de la Santé. (‎2017)‎. Communication du risque pendant les urgences sanitaires : Directives stratégiques et pratiques de l’OMS pour la communication sur les risques en situation d’urgence Organisation mondiale de la Santé. https://apps.who.int/iris/bitstream/handle/10665/272269/9789242550207-fre.pdf ?</a:t>
            </a:r>
            <a:r>
              <a:rPr lang="fr-FR" sz="1200" dirty="0" err="1">
                <a:solidFill>
                  <a:srgbClr val="333333"/>
                </a:solidFill>
                <a:highlight>
                  <a:srgbClr val="FFFFFF"/>
                </a:highlight>
                <a:latin typeface="Arial"/>
                <a:ea typeface="Arial"/>
                <a:cs typeface="Arial"/>
                <a:sym typeface="Arial"/>
              </a:rPr>
              <a:t>ua</a:t>
            </a:r>
            <a:r>
              <a:rPr lang="fr-FR" sz="1200" dirty="0">
                <a:solidFill>
                  <a:srgbClr val="333333"/>
                </a:solidFill>
                <a:highlight>
                  <a:srgbClr val="FFFFFF"/>
                </a:highlight>
                <a:latin typeface="Arial"/>
                <a:ea typeface="Arial"/>
                <a:cs typeface="Arial"/>
                <a:sym typeface="Arial"/>
              </a:rPr>
              <a:t>=1 License : CC BY-NC-SA 3.0 IGO</a:t>
            </a:r>
            <a:endParaRPr lang="fr-FR" dirty="0"/>
          </a:p>
          <a:p>
            <a:pPr marL="0" lvl="0" indent="0" algn="l" rtl="0">
              <a:spcBef>
                <a:spcPts val="0"/>
              </a:spcBef>
              <a:spcAft>
                <a:spcPts val="0"/>
              </a:spcAft>
              <a:buSzPts val="1400"/>
              <a:buNone/>
            </a:pPr>
            <a:r>
              <a:rPr lang="fr-FR" dirty="0"/>
              <a:t>20191126 Six </a:t>
            </a:r>
            <a:r>
              <a:rPr lang="fr-FR" dirty="0" err="1"/>
              <a:t>principles</a:t>
            </a:r>
            <a:r>
              <a:rPr lang="fr-FR" dirty="0"/>
              <a:t> of </a:t>
            </a:r>
            <a:r>
              <a:rPr lang="fr-FR" dirty="0" err="1"/>
              <a:t>risk</a:t>
            </a:r>
            <a:r>
              <a:rPr lang="fr-FR" dirty="0"/>
              <a:t> communication</a:t>
            </a:r>
          </a:p>
          <a:p>
            <a:pPr marL="0" lvl="0" indent="0" algn="l" rtl="0">
              <a:spcBef>
                <a:spcPts val="0"/>
              </a:spcBef>
              <a:spcAft>
                <a:spcPts val="0"/>
              </a:spcAft>
              <a:buSzPts val="1400"/>
              <a:buNone/>
            </a:pPr>
            <a:endParaRPr lang="fr-FR" dirty="0"/>
          </a:p>
        </p:txBody>
      </p:sp>
    </p:spTree>
    <p:extLst>
      <p:ext uri="{BB962C8B-B14F-4D97-AF65-F5344CB8AC3E}">
        <p14:creationId xmlns:p14="http://schemas.microsoft.com/office/powerpoint/2010/main" val="2018518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ubtitle 5">
            <a:extLst>
              <a:ext uri="{FF2B5EF4-FFF2-40B4-BE49-F238E27FC236}">
                <a16:creationId xmlns:a16="http://schemas.microsoft.com/office/drawing/2014/main" id="{95CBB0FC-E46C-BDD4-B1A0-924A492FF41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74440CC-2704-28A8-2101-7F0BA09E70F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8D7B7BC-3E77-F3E4-ADAA-1FE03BE7C9F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5" name="Imag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6"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AE56A18E-68E8-759B-CC29-6BAA510DE87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9F14AB6-93BD-FC8B-0C7D-AE22220AA6C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DC9D80DB-0E61-A1A4-BDF8-9901C3BE26F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9"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0" name="Imag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3659" y="46583"/>
            <a:ext cx="823652" cy="73844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2" y="21746"/>
            <a:ext cx="6445802" cy="619787"/>
          </a:xfrm>
          <a:prstGeom prst="rect">
            <a:avLst/>
          </a:prstGeom>
          <a:ln w="12700">
            <a:miter lim="400000"/>
          </a:ln>
        </p:spPr>
      </p:pic>
      <p:sp>
        <p:nvSpPr>
          <p:cNvPr id="188" name="TextBox 4"/>
          <p:cNvSpPr txBox="1"/>
          <p:nvPr/>
        </p:nvSpPr>
        <p:spPr>
          <a:xfrm>
            <a:off x="182188" y="13328"/>
            <a:ext cx="632212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Clause de non-responsabilité</a:t>
            </a:r>
            <a:endParaRPr b="1" dirty="0"/>
          </a:p>
        </p:txBody>
      </p:sp>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584A199-AD01-26C6-116A-28940589B0A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6C2BA68-8DD5-FF32-9112-A02F90ED9C7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56B81D50-F68A-42F5-5766-B895F8830EA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BB48250-D2F5-0902-FFCC-999E9AE9692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429D375-D909-5C43-F324-9BF4E4DC75CC}"/>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1D032E0-0206-F41A-1199-156E111CA77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5E1793ED-AAEF-1AD1-5625-F2E5D2A3D7FA}"/>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hu-HU"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22"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56AF3B6-5921-4196-7B9D-9C9D42C12A3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B1747EE-A648-3E5C-81FC-E50AB1A0AB36}"/>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2278F3E1-08C8-5366-46A5-B16B2DD2CBB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7999"/>
            <a:ext cx="6105170" cy="780185"/>
          </a:xfrm>
          <a:prstGeom prst="rect">
            <a:avLst/>
          </a:prstGeom>
          <a:ln w="12700">
            <a:miter lim="400000"/>
          </a:ln>
        </p:spPr>
      </p:pic>
      <p:sp>
        <p:nvSpPr>
          <p:cNvPr id="238"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28839EE-DDDF-F396-9EEA-1BD692C7048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5131824-7A4C-66EB-2998-930595E4BEE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9403BCD3-D025-CE61-434D-C5CB34DF13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556FE61D-FDC3-4A82-8633-625DF793EFD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5A91E4C-C0AB-40D8-8CE5-5E9C839BEF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486D154-FC90-C13D-1108-15B710699C9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a:defRPr>
                <a:latin typeface="+mn-lt"/>
                <a:ea typeface="+mn-ea"/>
                <a:cs typeface="+mn-cs"/>
                <a:sym typeface="Source Sans Pro Regular"/>
              </a:defRPr>
            </a:lvl1pPr>
          </a:lstStyle>
          <a:p>
            <a:r>
              <a:t>Click to add text</a:t>
            </a:r>
          </a:p>
        </p:txBody>
      </p:sp>
      <p:sp>
        <p:nvSpPr>
          <p:cNvPr id="2" name="Subtitle 5">
            <a:extLst>
              <a:ext uri="{FF2B5EF4-FFF2-40B4-BE49-F238E27FC236}">
                <a16:creationId xmlns:a16="http://schemas.microsoft.com/office/drawing/2014/main" id="{C098791B-6509-DEB3-1CDA-47A27D0F716B}"/>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247764B-7A5E-92B7-7C66-A94AA262E3B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5CB4A906-51B6-F74B-C3F3-833A62B86F1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6" name="Image" descr="Image">
            <a:extLst>
              <a:ext uri="{FF2B5EF4-FFF2-40B4-BE49-F238E27FC236}">
                <a16:creationId xmlns:a16="http://schemas.microsoft.com/office/drawing/2014/main" id="{C6BEC00F-777A-DE14-7AF3-97B7A10B6693}"/>
              </a:ext>
            </a:extLst>
          </p:cNvPr>
          <p:cNvPicPr>
            <a:picLocks noChangeAspect="1"/>
          </p:cNvPicPr>
          <p:nvPr userDrawn="1"/>
        </p:nvPicPr>
        <p:blipFill>
          <a:blip r:embed="rId2"/>
          <a:stretch>
            <a:fillRect/>
          </a:stretch>
        </p:blipFill>
        <p:spPr>
          <a:xfrm>
            <a:off x="-27005" y="-11679"/>
            <a:ext cx="6892228" cy="880764"/>
          </a:xfrm>
          <a:prstGeom prst="rect">
            <a:avLst/>
          </a:prstGeom>
          <a:ln w="12700">
            <a:miter lim="400000"/>
          </a:ln>
        </p:spPr>
      </p:pic>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3"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6544F1A-DE5F-BA4E-AFB3-1CF740B4AFE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120B082-1647-572E-1D67-83A39E3F55E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4566F836-9B28-C1B6-2861-629E9F6F1DD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03490" y="462255"/>
            <a:ext cx="3264196" cy="1134296"/>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EFE2072-CBB0-F1C0-256C-18C2C71CEC3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2F17DE0-C9A1-BC4B-E9B0-36B24ED3A42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03C2B179-D1ED-97DF-CE64-EBD6B06E9B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CE1D3109-485B-0348-E4C4-C9E59AC84469}"/>
              </a:ext>
            </a:extLst>
          </p:cNvPr>
          <p:cNvSpPr/>
          <p:nvPr userDrawn="1"/>
        </p:nvSpPr>
        <p:spPr>
          <a:xfrm flipV="1">
            <a:off x="371073" y="2066461"/>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4430365-D6D2-697B-90C2-230D1D4712A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46F4E18-F4C6-8FAE-3082-A9854C38546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87D48D55-ACFF-4CB5-16CE-B48AF9807A5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C086E666-0E3C-CA88-9391-57FC4743C817}"/>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a:t>
            </a:r>
            <a:r>
              <a:rPr b="1" dirty="0"/>
              <a:t>essages</a:t>
            </a:r>
            <a:r>
              <a:rPr lang="fr-FR" b="1" dirty="0"/>
              <a:t> clés</a:t>
            </a:r>
            <a:endParaRPr b="1" dirty="0"/>
          </a:p>
        </p:txBody>
      </p:sp>
      <p:sp>
        <p:nvSpPr>
          <p:cNvPr id="6" name="Rounded Rectangle 3">
            <a:extLst>
              <a:ext uri="{FF2B5EF4-FFF2-40B4-BE49-F238E27FC236}">
                <a16:creationId xmlns:a16="http://schemas.microsoft.com/office/drawing/2014/main" id="{16D9215E-421F-14FE-8DF6-A0BDF6FFA9EF}"/>
              </a:ext>
            </a:extLst>
          </p:cNvPr>
          <p:cNvSpPr/>
          <p:nvPr userDrawn="1"/>
        </p:nvSpPr>
        <p:spPr>
          <a:xfrm flipV="1">
            <a:off x="670125" y="1646148"/>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5225" y="0"/>
            <a:ext cx="4102101" cy="6210301"/>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7483B26-C6D4-3231-26F4-16873E7A99E7}"/>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0C5965-BEDC-B602-8D4D-415BA08DE4B0}"/>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D7CA485A-AF0B-4D87-748D-2528D2D6BFF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F4DBBD04-F7E2-B5A7-DF86-A9CC411C9CE4}"/>
              </a:ext>
            </a:extLst>
          </p:cNvPr>
          <p:cNvSpPr txBox="1"/>
          <p:nvPr userDrawn="1"/>
        </p:nvSpPr>
        <p:spPr>
          <a:xfrm>
            <a:off x="164093" y="353741"/>
            <a:ext cx="4039629"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a:t>
            </a:r>
            <a:r>
              <a:rPr lang="fr-FR" b="1" dirty="0"/>
              <a:t>é</a:t>
            </a:r>
            <a:r>
              <a:rPr b="1" dirty="0"/>
              <a:t>f</a:t>
            </a:r>
            <a:r>
              <a:rPr lang="fr-FR" b="1" dirty="0"/>
              <a:t>é</a:t>
            </a:r>
            <a:r>
              <a:rPr b="1" dirty="0" err="1"/>
              <a:t>rences</a:t>
            </a:r>
            <a:r>
              <a:rPr lang="fr-FR" b="1" dirty="0"/>
              <a:t> et</a:t>
            </a:r>
          </a:p>
          <a:p>
            <a:r>
              <a:rPr lang="fr-FR" b="1" dirty="0"/>
              <a:t>lignes</a:t>
            </a:r>
            <a:r>
              <a:rPr lang="fr-FR" b="1" baseline="0" dirty="0"/>
              <a:t> directrices</a:t>
            </a:r>
            <a:endParaRPr b="1" dirty="0"/>
          </a:p>
        </p:txBody>
      </p:sp>
      <p:sp>
        <p:nvSpPr>
          <p:cNvPr id="6" name="Rounded Rectangle 3">
            <a:extLst>
              <a:ext uri="{FF2B5EF4-FFF2-40B4-BE49-F238E27FC236}">
                <a16:creationId xmlns:a16="http://schemas.microsoft.com/office/drawing/2014/main" id="{067943D2-5B1E-EE72-8A13-5DB70437F8A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A31886E-C777-9D26-A0DA-57E612CCA03A}"/>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3FD066DB-814D-F771-11C1-5874210F4F1F}"/>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2AEEB542-9055-344A-CC75-7B7B75D630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42D76B34-E269-41EE-8865-F906CC0FA089}"/>
              </a:ext>
            </a:extLst>
          </p:cNvPr>
          <p:cNvSpPr txBox="1"/>
          <p:nvPr userDrawn="1"/>
        </p:nvSpPr>
        <p:spPr>
          <a:xfrm>
            <a:off x="207320" y="407558"/>
            <a:ext cx="3967911"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Autres ressources de formation</a:t>
            </a:r>
            <a:endParaRPr b="1" dirty="0"/>
          </a:p>
        </p:txBody>
      </p:sp>
      <p:sp>
        <p:nvSpPr>
          <p:cNvPr id="6" name="Rounded Rectangle 3">
            <a:extLst>
              <a:ext uri="{FF2B5EF4-FFF2-40B4-BE49-F238E27FC236}">
                <a16:creationId xmlns:a16="http://schemas.microsoft.com/office/drawing/2014/main" id="{74532A17-A5D9-9AFA-5973-B13478A2A5E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436F8CD-81CC-55D0-CE54-E3A82A9A8D9C}"/>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25D7FC7-44E9-C977-37EF-3EB32224FC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B478773-0471-C800-8A83-54F62C036B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4095FC13-4EA7-923B-6265-3373F2CAB496}"/>
              </a:ext>
            </a:extLst>
          </p:cNvPr>
          <p:cNvSpPr txBox="1"/>
          <p:nvPr userDrawn="1"/>
        </p:nvSpPr>
        <p:spPr>
          <a:xfrm>
            <a:off x="388936" y="885342"/>
            <a:ext cx="2470805"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5192A233-08ED-EC90-0C4D-89B00532ED4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7235" y="72969"/>
            <a:ext cx="1003845" cy="90000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8CCE83D4-59F7-EAC8-D85D-DABF84FA198D}"/>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443553C-CA38-48FE-D173-2EA06D7EE19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4" name="Slide Number">
            <a:extLst>
              <a:ext uri="{FF2B5EF4-FFF2-40B4-BE49-F238E27FC236}">
                <a16:creationId xmlns:a16="http://schemas.microsoft.com/office/drawing/2014/main" id="{3C0B1C50-57CA-F360-E59E-08BB42E1386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1"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3659" y="46583"/>
            <a:ext cx="823652" cy="73844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sp>
        <p:nvSpPr>
          <p:cNvPr id="6" name="Subtitle 5"/>
          <p:cNvSpPr txBox="1"/>
          <p:nvPr/>
        </p:nvSpPr>
        <p:spPr>
          <a:xfrm>
            <a:off x="8061960" y="64706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8061960"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B9.1 E</a:t>
            </a:r>
            <a:r>
              <a:rPr lang="hu-HU" dirty="0" err="1"/>
              <a:t>mergeny</a:t>
            </a:r>
            <a:r>
              <a:rPr lang="hu-HU" dirty="0"/>
              <a:t> </a:t>
            </a:r>
            <a:r>
              <a:rPr dirty="0"/>
              <a:t>R</a:t>
            </a:r>
            <a:r>
              <a:rPr lang="hu-HU" dirty="0" err="1"/>
              <a:t>isk</a:t>
            </a:r>
            <a:r>
              <a:rPr lang="hu-HU" dirty="0"/>
              <a:t> </a:t>
            </a:r>
            <a:r>
              <a:rPr dirty="0"/>
              <a:t>C</a:t>
            </a:r>
            <a:r>
              <a:rPr lang="hu-HU" dirty="0" err="1"/>
              <a:t>ommunication</a:t>
            </a:r>
            <a:endParaRPr dirty="0"/>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70915"/>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831F515-9ED9-85CB-1DA0-EBFB712C4BA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24628" y="6220918"/>
            <a:ext cx="834720" cy="552016"/>
          </a:xfrm>
          <a:prstGeom prst="rect">
            <a:avLst/>
          </a:prstGeom>
        </p:spPr>
      </p:pic>
      <p:pic>
        <p:nvPicPr>
          <p:cNvPr id="15" name="Image 14"/>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1233659" y="46583"/>
            <a:ext cx="823652" cy="73844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diagramLayout" Target="../diagrams/layout1.xml"/><Relationship Id="rId12"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Data" Target="../diagrams/data1.xml"/><Relationship Id="rId11" Type="http://schemas.openxmlformats.org/officeDocument/2006/relationships/image" Target="../media/image17.png"/><Relationship Id="rId5" Type="http://schemas.openxmlformats.org/officeDocument/2006/relationships/image" Target="../media/image16.png"/><Relationship Id="rId15" Type="http://schemas.openxmlformats.org/officeDocument/2006/relationships/image" Target="../media/image21.png"/><Relationship Id="rId10" Type="http://schemas.microsoft.com/office/2007/relationships/diagramDrawing" Target="../diagrams/drawing1.xml"/><Relationship Id="rId4" Type="http://schemas.openxmlformats.org/officeDocument/2006/relationships/image" Target="../media/image15.png"/><Relationship Id="rId9" Type="http://schemas.openxmlformats.org/officeDocument/2006/relationships/diagramColors" Target="../diagrams/colors1.xml"/><Relationship Id="rId1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3.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28.png"/><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5.xml"/><Relationship Id="rId5" Type="http://schemas.openxmlformats.org/officeDocument/2006/relationships/image" Target="../media/image34.png"/><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notesSlide" Target="../notesSlides/notesSlide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hyperlink" Target="https://www.who.int/teams/risk-communication/epi-win-updates" TargetMode="External"/><Relationship Id="rId2" Type="http://schemas.openxmlformats.org/officeDocument/2006/relationships/hyperlink" Target="https://apps.who.int/iris/handle/10665/259807" TargetMode="External"/><Relationship Id="rId1" Type="http://schemas.openxmlformats.org/officeDocument/2006/relationships/slideLayout" Target="../slideLayouts/slideLayout3.xml"/><Relationship Id="rId6" Type="http://schemas.openxmlformats.org/officeDocument/2006/relationships/hyperlink" Target="https://www.who.int/emergencies/diseases/novel-coronavirus-2019/advice-for-public/myth-busters" TargetMode="External"/><Relationship Id="rId5" Type="http://schemas.openxmlformats.org/officeDocument/2006/relationships/hyperlink" Target="https://www.who.int/emergencies/diseases/novel-coronavirus-2019/technical-guidance-publications" TargetMode="External"/><Relationship Id="rId4" Type="http://schemas.openxmlformats.org/officeDocument/2006/relationships/hyperlink" Target="https://www.who.int/teams/risk-communication#:~:text=EPI-WIN seeks to give,COVID-19 public health emergency"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hyperlink" Target="https://openwho.org/courses/publichealthcom" TargetMode="External"/><Relationship Id="rId2" Type="http://schemas.openxmlformats.org/officeDocument/2006/relationships/hyperlink" Target="https://openwho.org/courses/risk-communication" TargetMode="External"/><Relationship Id="rId1" Type="http://schemas.openxmlformats.org/officeDocument/2006/relationships/slideLayout" Target="../slideLayouts/slideLayout3.xml"/><Relationship Id="rId5" Type="http://schemas.openxmlformats.org/officeDocument/2006/relationships/hyperlink" Target="https://openwho.org/courses/infodemic-management-101" TargetMode="External"/><Relationship Id="rId4" Type="http://schemas.openxmlformats.org/officeDocument/2006/relationships/hyperlink" Target="https://openwho.org/courses/RCCE-COVID-19"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3"/>
          <p:cNvSpPr txBox="1"/>
          <p:nvPr/>
        </p:nvSpPr>
        <p:spPr>
          <a:xfrm>
            <a:off x="563517" y="860123"/>
            <a:ext cx="225958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B9.1 </a:t>
            </a:r>
          </a:p>
        </p:txBody>
      </p:sp>
      <p:sp>
        <p:nvSpPr>
          <p:cNvPr id="284" name="TextBox 10"/>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
        <p:nvSpPr>
          <p:cNvPr id="8" name="Szövegdoboz 7">
            <a:extLst>
              <a:ext uri="{FF2B5EF4-FFF2-40B4-BE49-F238E27FC236}">
                <a16:creationId xmlns:a16="http://schemas.microsoft.com/office/drawing/2014/main" id="{450D4906-1FB9-C877-F4B7-B79306E22E3A}"/>
              </a:ext>
            </a:extLst>
          </p:cNvPr>
          <p:cNvSpPr txBox="1"/>
          <p:nvPr/>
        </p:nvSpPr>
        <p:spPr>
          <a:xfrm>
            <a:off x="563517" y="1650064"/>
            <a:ext cx="3919706" cy="20621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fr-FR" sz="3200" b="1" dirty="0">
                <a:solidFill>
                  <a:schemeClr val="bg1"/>
                </a:solidFill>
                <a:latin typeface="Source Sans Pro Bold"/>
              </a:rPr>
              <a:t>Communication sur les risques durant les situations d’urgence</a:t>
            </a:r>
            <a:endParaRPr kumimoji="0" lang="hu-HU" sz="3200" b="1"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0;p7">
            <a:extLst>
              <a:ext uri="{FF2B5EF4-FFF2-40B4-BE49-F238E27FC236}">
                <a16:creationId xmlns:a16="http://schemas.microsoft.com/office/drawing/2014/main" id="{6EC7ECD9-834E-FE1D-F861-C0C63A895A4A}"/>
              </a:ext>
            </a:extLst>
          </p:cNvPr>
          <p:cNvSpPr txBox="1">
            <a:spLocks/>
          </p:cNvSpPr>
          <p:nvPr/>
        </p:nvSpPr>
        <p:spPr>
          <a:xfrm>
            <a:off x="482273" y="1626247"/>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a:buSzPts val="2560"/>
            </a:pPr>
            <a:r>
              <a:rPr lang="en-US" sz="3600" b="1" dirty="0"/>
              <a:t>3. Les six </a:t>
            </a:r>
            <a:r>
              <a:rPr lang="en-US" sz="3600" b="1" dirty="0" err="1"/>
              <a:t>principes</a:t>
            </a:r>
            <a:r>
              <a:rPr lang="en-US" sz="3600" b="1" dirty="0"/>
              <a:t> </a:t>
            </a:r>
            <a:r>
              <a:rPr lang="fr" sz="3600" b="1" dirty="0"/>
              <a:t>d’une communication </a:t>
            </a:r>
          </a:p>
          <a:p>
            <a:pPr>
              <a:buSzPts val="2560"/>
            </a:pPr>
            <a:r>
              <a:rPr lang="fr" sz="3600" b="1" dirty="0"/>
              <a:t>sur les risques efficace</a:t>
            </a:r>
            <a:endParaRPr lang="en-US" sz="3600" b="1"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Google Shape;630;g7510dbd89e_0_32"/>
          <p:cNvSpPr txBox="1">
            <a:spLocks noGrp="1"/>
          </p:cNvSpPr>
          <p:nvPr>
            <p:ph type="body" idx="1"/>
          </p:nvPr>
        </p:nvSpPr>
        <p:spPr>
          <a:prstGeom prst="rect">
            <a:avLst/>
          </a:prstGeom>
        </p:spPr>
        <p:txBody>
          <a:bodyPr lIns="45699" tIns="45699" rIns="45699" bIns="45699">
            <a:noAutofit/>
          </a:bodyPr>
          <a:lstStyle/>
          <a:p>
            <a:pPr>
              <a:lnSpc>
                <a:spcPct val="115000"/>
              </a:lnSpc>
              <a:spcBef>
                <a:spcPts val="1200"/>
              </a:spcBef>
            </a:pPr>
            <a:r>
              <a:rPr lang="fr-FR" b="1" dirty="0">
                <a:solidFill>
                  <a:srgbClr val="C00000"/>
                </a:solidFill>
              </a:rPr>
              <a:t>Les six principes pour une communication efficace sur les risques sont</a:t>
            </a:r>
            <a:r>
              <a:rPr b="1" dirty="0">
                <a:solidFill>
                  <a:srgbClr val="C00000"/>
                </a:solidFill>
              </a:rPr>
              <a:t>:</a:t>
            </a:r>
          </a:p>
          <a:p>
            <a:pPr marL="457200" lvl="0" indent="-381000">
              <a:lnSpc>
                <a:spcPct val="120000"/>
              </a:lnSpc>
              <a:spcBef>
                <a:spcPts val="1200"/>
              </a:spcBef>
              <a:buClr>
                <a:srgbClr val="C00000"/>
              </a:buClr>
              <a:buSzPts val="2400"/>
              <a:buFontTx/>
              <a:buAutoNum type="arabicPeriod"/>
            </a:pPr>
            <a:r>
              <a:rPr lang="fr-FR" dirty="0"/>
              <a:t>La confiance</a:t>
            </a:r>
          </a:p>
          <a:p>
            <a:pPr marL="457200" indent="-381000">
              <a:lnSpc>
                <a:spcPct val="120000"/>
              </a:lnSpc>
              <a:spcBef>
                <a:spcPts val="0"/>
              </a:spcBef>
              <a:buClr>
                <a:srgbClr val="C00000"/>
              </a:buClr>
              <a:buSzPts val="2400"/>
              <a:buFontTx/>
              <a:buAutoNum type="arabicPeriod"/>
            </a:pPr>
            <a:r>
              <a:rPr lang="fr-FR" dirty="0"/>
              <a:t>Communiquer en temps utile et régulièrement, même en cas d’incertitude </a:t>
            </a:r>
          </a:p>
          <a:p>
            <a:pPr marL="457200" lvl="0" indent="-381000">
              <a:lnSpc>
                <a:spcPct val="120000"/>
              </a:lnSpc>
              <a:spcBef>
                <a:spcPts val="0"/>
              </a:spcBef>
              <a:buClr>
                <a:srgbClr val="C00000"/>
              </a:buClr>
              <a:buSzPts val="2400"/>
              <a:buFontTx/>
              <a:buAutoNum type="arabicPeriod"/>
            </a:pPr>
            <a:r>
              <a:rPr lang="fr-FR" dirty="0"/>
              <a:t>Coordonner avec les partenaires</a:t>
            </a:r>
          </a:p>
          <a:p>
            <a:pPr marL="457200" lvl="0" indent="-381000">
              <a:lnSpc>
                <a:spcPct val="120000"/>
              </a:lnSpc>
              <a:spcBef>
                <a:spcPts val="0"/>
              </a:spcBef>
              <a:buClr>
                <a:srgbClr val="C00000"/>
              </a:buClr>
              <a:buSzPts val="2400"/>
              <a:buFontTx/>
              <a:buAutoNum type="arabicPeriod"/>
            </a:pPr>
            <a:r>
              <a:rPr lang="fr-FR" dirty="0"/>
              <a:t>Écouter et engager les communautés</a:t>
            </a:r>
          </a:p>
          <a:p>
            <a:pPr marL="457200" lvl="0" indent="-381000">
              <a:lnSpc>
                <a:spcPct val="120000"/>
              </a:lnSpc>
              <a:spcBef>
                <a:spcPts val="0"/>
              </a:spcBef>
              <a:buClr>
                <a:srgbClr val="C00000"/>
              </a:buClr>
              <a:buSzPts val="2400"/>
              <a:buFontTx/>
              <a:buAutoNum type="arabicPeriod"/>
            </a:pPr>
            <a:r>
              <a:rPr lang="fr-FR" dirty="0"/>
              <a:t>Combiner diverses approches</a:t>
            </a:r>
          </a:p>
          <a:p>
            <a:pPr marL="457200" indent="-381000">
              <a:lnSpc>
                <a:spcPct val="120000"/>
              </a:lnSpc>
              <a:spcBef>
                <a:spcPts val="0"/>
              </a:spcBef>
              <a:buClr>
                <a:srgbClr val="C00000"/>
              </a:buClr>
              <a:buSzPts val="2400"/>
              <a:buFontTx/>
              <a:buAutoNum type="arabicPeriod"/>
            </a:pPr>
            <a:r>
              <a:rPr lang="fr-FR" dirty="0"/>
              <a:t>Renforcer les capacités en matière de communication sur les risques en temps de paix </a:t>
            </a:r>
          </a:p>
          <a:p>
            <a:pPr marL="76200">
              <a:lnSpc>
                <a:spcPct val="120000"/>
              </a:lnSpc>
              <a:spcBef>
                <a:spcPts val="0"/>
              </a:spcBef>
              <a:buClr>
                <a:srgbClr val="C00000"/>
              </a:buClr>
              <a:buSzPts val="2400"/>
            </a:pPr>
            <a:r>
              <a:rPr dirty="0"/>
              <a:t> </a:t>
            </a:r>
          </a:p>
        </p:txBody>
      </p:sp>
      <p:sp>
        <p:nvSpPr>
          <p:cNvPr id="2" name="Title 1">
            <a:extLst>
              <a:ext uri="{FF2B5EF4-FFF2-40B4-BE49-F238E27FC236}">
                <a16:creationId xmlns:a16="http://schemas.microsoft.com/office/drawing/2014/main" id="{043D273D-619D-3FDB-B601-15CB7D29C5D0}"/>
              </a:ext>
            </a:extLst>
          </p:cNvPr>
          <p:cNvSpPr txBox="1">
            <a:spLocks/>
          </p:cNvSpPr>
          <p:nvPr/>
        </p:nvSpPr>
        <p:spPr>
          <a:xfrm>
            <a:off x="0" y="123844"/>
            <a:ext cx="65817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t>Six </a:t>
            </a:r>
            <a:r>
              <a:rPr lang="en-US" sz="2800" b="1" dirty="0" err="1"/>
              <a:t>principes</a:t>
            </a:r>
            <a:r>
              <a:rPr lang="en-US" sz="2800" b="1" dirty="0"/>
              <a:t> pour </a:t>
            </a:r>
            <a:r>
              <a:rPr lang="en-US" sz="2800" b="1" dirty="0" err="1"/>
              <a:t>une</a:t>
            </a:r>
            <a:r>
              <a:rPr lang="en-US" sz="2800" b="1" dirty="0"/>
              <a:t> communication sur les </a:t>
            </a:r>
            <a:r>
              <a:rPr lang="en-US" sz="2800" b="1" dirty="0" err="1"/>
              <a:t>risques</a:t>
            </a:r>
            <a:r>
              <a:rPr lang="en-US" sz="2800" b="1" dirty="0"/>
              <a:t> </a:t>
            </a:r>
            <a:r>
              <a:rPr lang="en-US" sz="2800" b="1" dirty="0" err="1"/>
              <a:t>efficace</a:t>
            </a:r>
            <a:r>
              <a:rPr lang="en-US" sz="2800" b="1" dirty="0"/>
              <a:t>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Google Shape;678;g7510dbd89e_0_109"/>
          <p:cNvSpPr txBox="1">
            <a:spLocks noGrp="1"/>
          </p:cNvSpPr>
          <p:nvPr>
            <p:ph type="body" idx="1"/>
          </p:nvPr>
        </p:nvSpPr>
        <p:spPr>
          <a:prstGeom prst="rect">
            <a:avLst/>
          </a:prstGeom>
        </p:spPr>
        <p:txBody>
          <a:bodyPr lIns="45699" tIns="45699" rIns="45699" bIns="45699">
            <a:noAutofit/>
          </a:bodyPr>
          <a:lstStyle/>
          <a:p>
            <a:pPr defTabSz="286426">
              <a:spcBef>
                <a:spcPts val="0"/>
              </a:spcBef>
              <a:defRPr sz="2178"/>
            </a:pPr>
            <a:r>
              <a:rPr lang="fr-FR" sz="2200" dirty="0"/>
              <a:t>Les actions, les comportements et les attitudes peuvent constituer la base d'une communication efficace sur les risques, notamment :</a:t>
            </a:r>
          </a:p>
          <a:p>
            <a:pPr lvl="0" defTabSz="286426">
              <a:spcBef>
                <a:spcPts val="0"/>
              </a:spcBef>
              <a:defRPr sz="2178"/>
            </a:pPr>
            <a:endParaRPr lang="fr-FR" sz="2200" dirty="0"/>
          </a:p>
          <a:p>
            <a:pPr defTabSz="286426">
              <a:spcBef>
                <a:spcPts val="0"/>
              </a:spcBef>
              <a:defRPr sz="2178"/>
            </a:pPr>
            <a:r>
              <a:rPr lang="fr-FR" sz="2200" dirty="0"/>
              <a:t>Faites preuve d’empathie ou de solidarité </a:t>
            </a:r>
          </a:p>
          <a:p>
            <a:pPr defTabSz="286426">
              <a:spcBef>
                <a:spcPts val="0"/>
              </a:spcBef>
              <a:defRPr sz="2178"/>
            </a:pPr>
            <a:r>
              <a:rPr lang="fr-FR" sz="2200" dirty="0"/>
              <a:t>Par exemple : « Nous sommes de tout cœur avec les 20 personnes qui sont à l’hôpital en ce moment et nous leur souhaitons un prompt rétablissement » </a:t>
            </a:r>
          </a:p>
          <a:p>
            <a:pPr lvl="0" defTabSz="286426">
              <a:spcBef>
                <a:spcPts val="0"/>
              </a:spcBef>
              <a:defRPr sz="2178"/>
            </a:pPr>
            <a:endParaRPr lang="fr-FR" sz="2200" dirty="0"/>
          </a:p>
          <a:p>
            <a:pPr defTabSz="286426">
              <a:spcBef>
                <a:spcPts val="0"/>
              </a:spcBef>
              <a:defRPr sz="2178"/>
            </a:pPr>
            <a:r>
              <a:rPr lang="fr-FR" sz="2200" dirty="0"/>
              <a:t>Tenez-vous en à ce que vous savez </a:t>
            </a:r>
          </a:p>
          <a:p>
            <a:pPr defTabSz="286426">
              <a:spcBef>
                <a:spcPts val="0"/>
              </a:spcBef>
              <a:defRPr sz="2178"/>
            </a:pPr>
            <a:r>
              <a:rPr lang="fr-FR" sz="2200" dirty="0"/>
              <a:t>Par exemple : « Nous savons que le premier cas est tombé malade le 26 novembre. Depuis lors, nous avons enregistré 32 cas dans telle province; ils présentaient entre autres symptômes : une forte fièvre, des frissons, une toux sèche, des courbatures et des yeux larmoyants ». </a:t>
            </a:r>
          </a:p>
          <a:p>
            <a:pPr lvl="0" defTabSz="286426">
              <a:spcBef>
                <a:spcPts val="0"/>
              </a:spcBef>
              <a:defRPr sz="2178"/>
            </a:pPr>
            <a:endParaRPr lang="fr-FR" sz="2200" dirty="0"/>
          </a:p>
          <a:p>
            <a:pPr defTabSz="286426">
              <a:spcBef>
                <a:spcPts val="0"/>
              </a:spcBef>
              <a:defRPr sz="2178"/>
            </a:pPr>
            <a:r>
              <a:rPr lang="fr-FR" sz="2200" dirty="0"/>
              <a:t>Admettez ce que vous ne savez pas </a:t>
            </a:r>
          </a:p>
          <a:p>
            <a:pPr defTabSz="286426">
              <a:spcBef>
                <a:spcPts val="0"/>
              </a:spcBef>
              <a:defRPr sz="2178"/>
            </a:pPr>
            <a:r>
              <a:rPr lang="fr-FR" sz="2200" dirty="0"/>
              <a:t>Par exemple : « Actuellement, nous ne savons pas clairement ce qui est à l’origine de cette maladie, mais nous mettons tout en œuvre pour le découvrir. Nous avons une équipe qui mène des investigations sur le terrain et nous avons envoyé des échantillons au laboratoire national pour qu’ils soient analysés ». </a:t>
            </a:r>
          </a:p>
        </p:txBody>
      </p:sp>
      <p:sp>
        <p:nvSpPr>
          <p:cNvPr id="2" name="Title 1">
            <a:extLst>
              <a:ext uri="{FF2B5EF4-FFF2-40B4-BE49-F238E27FC236}">
                <a16:creationId xmlns:a16="http://schemas.microsoft.com/office/drawing/2014/main" id="{32A58C53-9149-31DE-AAD9-82606C854426}"/>
              </a:ext>
            </a:extLst>
          </p:cNvPr>
          <p:cNvSpPr txBox="1">
            <a:spLocks/>
          </p:cNvSpPr>
          <p:nvPr/>
        </p:nvSpPr>
        <p:spPr>
          <a:xfrm>
            <a:off x="138857" y="26603"/>
            <a:ext cx="647149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t>Six </a:t>
            </a:r>
            <a:r>
              <a:rPr lang="en-US" sz="2800" b="1" dirty="0" err="1"/>
              <a:t>principes</a:t>
            </a:r>
            <a:r>
              <a:rPr lang="en-US" sz="2800" b="1" dirty="0"/>
              <a:t> pour </a:t>
            </a:r>
            <a:r>
              <a:rPr lang="en-US" sz="2800" b="1" dirty="0" err="1"/>
              <a:t>une</a:t>
            </a:r>
            <a:r>
              <a:rPr lang="en-US" sz="2800" b="1" dirty="0"/>
              <a:t> communication sur les </a:t>
            </a:r>
            <a:r>
              <a:rPr lang="en-US" sz="2800" b="1" dirty="0" err="1"/>
              <a:t>risques</a:t>
            </a:r>
            <a:r>
              <a:rPr lang="en-US" sz="2800" b="1" dirty="0"/>
              <a:t> </a:t>
            </a:r>
            <a:r>
              <a:rPr lang="en-US" sz="2800" b="1" dirty="0" err="1"/>
              <a:t>efficace</a:t>
            </a:r>
            <a:r>
              <a:rPr lang="en-US" sz="2800" b="1" dirty="0"/>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Google Shape;678;g7510dbd89e_0_109"/>
          <p:cNvSpPr txBox="1">
            <a:spLocks noGrp="1"/>
          </p:cNvSpPr>
          <p:nvPr>
            <p:ph type="body" idx="1"/>
          </p:nvPr>
        </p:nvSpPr>
        <p:spPr>
          <a:prstGeom prst="rect">
            <a:avLst/>
          </a:prstGeom>
        </p:spPr>
        <p:txBody>
          <a:bodyPr lIns="45699" tIns="45699" rIns="45699" bIns="45699">
            <a:noAutofit/>
          </a:bodyPr>
          <a:lstStyle/>
          <a:p>
            <a:pPr defTabSz="286426">
              <a:lnSpc>
                <a:spcPct val="100000"/>
              </a:lnSpc>
              <a:spcBef>
                <a:spcPts val="0"/>
              </a:spcBef>
              <a:defRPr sz="2178"/>
            </a:pPr>
            <a:r>
              <a:rPr lang="fr-FR" sz="2200" dirty="0"/>
              <a:t>Les actions, les comportements et les attitudes peuvent constituer la base d'une communication efficace sur les risques, notamment :</a:t>
            </a:r>
          </a:p>
          <a:p>
            <a:pPr defTabSz="286426">
              <a:lnSpc>
                <a:spcPct val="100000"/>
              </a:lnSpc>
              <a:spcBef>
                <a:spcPts val="0"/>
              </a:spcBef>
              <a:defRPr sz="2178"/>
            </a:pPr>
            <a:endParaRPr sz="2200" dirty="0"/>
          </a:p>
          <a:p>
            <a:pPr defTabSz="286426">
              <a:lnSpc>
                <a:spcPct val="100000"/>
              </a:lnSpc>
              <a:spcBef>
                <a:spcPts val="0"/>
              </a:spcBef>
              <a:defRPr sz="2178"/>
            </a:pPr>
            <a:r>
              <a:rPr lang="fr-FR" sz="2200" dirty="0"/>
              <a:t>Dites ce que fait votre organisation </a:t>
            </a:r>
          </a:p>
          <a:p>
            <a:pPr defTabSz="286426">
              <a:lnSpc>
                <a:spcPct val="100000"/>
              </a:lnSpc>
              <a:spcBef>
                <a:spcPts val="0"/>
              </a:spcBef>
              <a:defRPr sz="2178"/>
            </a:pPr>
            <a:r>
              <a:rPr lang="fr-FR" sz="2200" dirty="0"/>
              <a:t>Par exemple : « Nous menons des investigations sur l’épidémie et collaborons avec les médecins de l’hôpital de telle province pour faire en sorte que les patients reçoivent un traitement efficace ». </a:t>
            </a:r>
          </a:p>
          <a:p>
            <a:pPr lvl="0" defTabSz="286426">
              <a:lnSpc>
                <a:spcPct val="100000"/>
              </a:lnSpc>
              <a:spcBef>
                <a:spcPts val="0"/>
              </a:spcBef>
              <a:defRPr sz="2178"/>
            </a:pPr>
            <a:endParaRPr lang="fr-FR" sz="2200" dirty="0"/>
          </a:p>
          <a:p>
            <a:pPr defTabSz="286426">
              <a:lnSpc>
                <a:spcPct val="100000"/>
              </a:lnSpc>
              <a:spcBef>
                <a:spcPts val="0"/>
              </a:spcBef>
              <a:defRPr sz="2178"/>
            </a:pPr>
            <a:r>
              <a:rPr lang="fr-FR" sz="2200" dirty="0"/>
              <a:t>Donnez aux gens quelque chose à faire </a:t>
            </a:r>
          </a:p>
          <a:p>
            <a:pPr defTabSz="286426">
              <a:lnSpc>
                <a:spcPct val="100000"/>
              </a:lnSpc>
              <a:spcBef>
                <a:spcPts val="0"/>
              </a:spcBef>
              <a:defRPr sz="2178"/>
            </a:pPr>
            <a:r>
              <a:rPr lang="fr-FR" sz="2200" dirty="0"/>
              <a:t>Par exemple : « Il est conseillé aux gens de pratiquer une bonne hygiène respiratoire – se couvrir la bouche et le nez lorsqu’ils toussent ou éternuent, utiliser des mouchoirs en papier et les jeter avec soin. Évitez autant que possible de vous toucher les yeux, le nez ou la bouche et lavez-vous régulièrement les mains. Si vous ne vous sentez pas bien ou si vous avez de la fièvre ou d’autres symptômes d’allure grippale, rendez-vous dans votre centre de santé local et n’allez pas au travail ou à l’école ». </a:t>
            </a:r>
          </a:p>
        </p:txBody>
      </p:sp>
      <p:sp>
        <p:nvSpPr>
          <p:cNvPr id="4" name="Title 1">
            <a:extLst>
              <a:ext uri="{FF2B5EF4-FFF2-40B4-BE49-F238E27FC236}">
                <a16:creationId xmlns:a16="http://schemas.microsoft.com/office/drawing/2014/main" id="{4B159E72-C23F-EB32-DCA9-25621DF0114C}"/>
              </a:ext>
            </a:extLst>
          </p:cNvPr>
          <p:cNvSpPr txBox="1">
            <a:spLocks/>
          </p:cNvSpPr>
          <p:nvPr/>
        </p:nvSpPr>
        <p:spPr>
          <a:xfrm>
            <a:off x="38101" y="95250"/>
            <a:ext cx="653415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t>Six </a:t>
            </a:r>
            <a:r>
              <a:rPr lang="en-US" sz="2800" b="1" dirty="0" err="1"/>
              <a:t>principes</a:t>
            </a:r>
            <a:r>
              <a:rPr lang="en-US" sz="2800" b="1" dirty="0"/>
              <a:t> pour </a:t>
            </a:r>
            <a:r>
              <a:rPr lang="en-US" sz="2800" b="1" dirty="0" err="1"/>
              <a:t>une</a:t>
            </a:r>
            <a:r>
              <a:rPr lang="en-US" sz="2800" b="1" dirty="0"/>
              <a:t> communication sur les </a:t>
            </a:r>
            <a:r>
              <a:rPr lang="en-US" sz="2800" b="1" dirty="0" err="1"/>
              <a:t>risques</a:t>
            </a:r>
            <a:r>
              <a:rPr lang="en-US" sz="2800" b="1" dirty="0"/>
              <a:t> </a:t>
            </a:r>
            <a:r>
              <a:rPr lang="en-US" sz="2800" b="1" dirty="0" err="1"/>
              <a:t>efficace</a:t>
            </a:r>
            <a:r>
              <a:rPr lang="en-US" sz="2800" b="1" dirty="0"/>
              <a:t>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TextBox 1"/>
          <p:cNvSpPr txBox="1"/>
          <p:nvPr/>
        </p:nvSpPr>
        <p:spPr>
          <a:xfrm>
            <a:off x="139262" y="652042"/>
            <a:ext cx="10699150"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lang="fr-FR" sz="2200" b="1" dirty="0"/>
              <a:t>Le modèle intégré de l'OMS de communication sur les risques en situation d'urgence repose sur 5 piliers :</a:t>
            </a:r>
            <a:endParaRPr sz="2200" b="1" dirty="0"/>
          </a:p>
        </p:txBody>
      </p:sp>
      <p:grpSp>
        <p:nvGrpSpPr>
          <p:cNvPr id="15" name="Group 1">
            <a:extLst>
              <a:ext uri="{FF2B5EF4-FFF2-40B4-BE49-F238E27FC236}">
                <a16:creationId xmlns:a16="http://schemas.microsoft.com/office/drawing/2014/main" id="{ECA044CA-83AE-4276-BFCA-671F4E5472CA}"/>
              </a:ext>
            </a:extLst>
          </p:cNvPr>
          <p:cNvGrpSpPr/>
          <p:nvPr/>
        </p:nvGrpSpPr>
        <p:grpSpPr>
          <a:xfrm>
            <a:off x="1952412" y="1405915"/>
            <a:ext cx="7227830" cy="5452085"/>
            <a:chOff x="878432" y="2042120"/>
            <a:chExt cx="7227830" cy="5452085"/>
          </a:xfrm>
        </p:grpSpPr>
        <p:pic>
          <p:nvPicPr>
            <p:cNvPr id="16" name="Picture 4">
              <a:extLst>
                <a:ext uri="{FF2B5EF4-FFF2-40B4-BE49-F238E27FC236}">
                  <a16:creationId xmlns:a16="http://schemas.microsoft.com/office/drawing/2014/main" id="{7637DC73-3BB7-4953-AB1C-0BD2A2D872AF}"/>
                </a:ext>
              </a:extLst>
            </p:cNvPr>
            <p:cNvPicPr>
              <a:picLocks noChangeAspect="1"/>
            </p:cNvPicPr>
            <p:nvPr/>
          </p:nvPicPr>
          <p:blipFill>
            <a:blip r:embed="rId3"/>
            <a:stretch>
              <a:fillRect/>
            </a:stretch>
          </p:blipFill>
          <p:spPr>
            <a:xfrm>
              <a:off x="878432" y="2042120"/>
              <a:ext cx="7227830" cy="5452085"/>
            </a:xfrm>
            <a:prstGeom prst="rect">
              <a:avLst/>
            </a:prstGeom>
          </p:spPr>
        </p:pic>
        <p:sp>
          <p:nvSpPr>
            <p:cNvPr id="17" name="Rectangle: Rounded Corners 2">
              <a:extLst>
                <a:ext uri="{FF2B5EF4-FFF2-40B4-BE49-F238E27FC236}">
                  <a16:creationId xmlns:a16="http://schemas.microsoft.com/office/drawing/2014/main" id="{4D0DFC30-70EA-410D-9731-4CDD23CB9D4B}"/>
                </a:ext>
              </a:extLst>
            </p:cNvPr>
            <p:cNvSpPr/>
            <p:nvPr/>
          </p:nvSpPr>
          <p:spPr>
            <a:xfrm>
              <a:off x="2276568" y="3033687"/>
              <a:ext cx="2138289" cy="1237957"/>
            </a:xfrm>
            <a:prstGeom prst="roundRect">
              <a:avLst/>
            </a:prstGeom>
            <a:solidFill>
              <a:srgbClr val="8AABF6"/>
            </a:solidFill>
            <a:ln w="12700" cap="flat" cmpd="sng" algn="ctr">
              <a:noFill/>
              <a:prstDash val="solid"/>
              <a:miter lim="800000"/>
            </a:ln>
            <a:effectLst/>
          </p:spPr>
          <p:txBody>
            <a:bodyPr lIns="91440" tIns="45720" rIns="91440" bIns="45720"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400" b="0" i="0" u="none" strike="noStrike" kern="0" cap="none" spc="0" normalizeH="0" baseline="0" noProof="0" dirty="0">
                  <a:ln>
                    <a:noFill/>
                  </a:ln>
                  <a:solidFill>
                    <a:prstClr val="black"/>
                  </a:solidFill>
                  <a:effectLst/>
                  <a:uLnTx/>
                  <a:uFillTx/>
                  <a:latin typeface="+mn-lt"/>
                  <a:ea typeface="+mn-ea"/>
                  <a:cs typeface="+mn-cs"/>
                  <a:sym typeface="Arial"/>
                </a:rPr>
                <a:t>Écoute</a:t>
              </a:r>
              <a:r>
                <a:rPr kumimoji="0" lang="fr-CA" sz="1400" b="0" i="0" u="none" strike="noStrike" kern="0" cap="none" spc="0" normalizeH="0" baseline="0" noProof="0" dirty="0">
                  <a:ln>
                    <a:noFill/>
                  </a:ln>
                  <a:solidFill>
                    <a:prstClr val="white"/>
                  </a:solidFill>
                  <a:effectLst/>
                  <a:uLnTx/>
                  <a:uFillTx/>
                  <a:latin typeface="+mn-lt"/>
                  <a:ea typeface="+mn-ea"/>
                  <a:cs typeface="+mn-cs"/>
                  <a:sym typeface="Arial"/>
                </a:rPr>
                <a:t> </a:t>
              </a:r>
              <a:r>
                <a:rPr kumimoji="0" lang="fr-CA" sz="1400" b="0" i="0" u="none" strike="noStrike" kern="0" cap="none" spc="0" normalizeH="0" baseline="0" noProof="0" dirty="0">
                  <a:ln>
                    <a:noFill/>
                  </a:ln>
                  <a:solidFill>
                    <a:prstClr val="black"/>
                  </a:solidFill>
                  <a:effectLst/>
                  <a:uLnTx/>
                  <a:uFillTx/>
                  <a:latin typeface="+mn-lt"/>
                  <a:ea typeface="+mn-ea"/>
                  <a:cs typeface="+mn-cs"/>
                  <a:sym typeface="Arial"/>
                </a:rPr>
                <a:t>dynamique, Rumeurs : </a:t>
              </a:r>
              <a:r>
                <a:rPr kumimoji="0" lang="fr-CA" sz="1400" b="0" i="1" u="none" strike="noStrike" kern="0" cap="none" spc="0" normalizeH="0" baseline="0" noProof="0" dirty="0">
                  <a:ln>
                    <a:noFill/>
                  </a:ln>
                  <a:solidFill>
                    <a:prstClr val="black"/>
                  </a:solidFill>
                  <a:effectLst/>
                  <a:uLnTx/>
                  <a:uFillTx/>
                  <a:latin typeface="+mn-lt"/>
                  <a:ea typeface="+mn-ea"/>
                  <a:cs typeface="+mn-cs"/>
                  <a:sym typeface="Arial"/>
                </a:rPr>
                <a:t>gérer les perceptions, les rumeurs et les risques liés aux comportements  </a:t>
              </a:r>
            </a:p>
          </p:txBody>
        </p:sp>
        <p:sp>
          <p:nvSpPr>
            <p:cNvPr id="18" name="Rectangle: Rounded Corners 5">
              <a:extLst>
                <a:ext uri="{FF2B5EF4-FFF2-40B4-BE49-F238E27FC236}">
                  <a16:creationId xmlns:a16="http://schemas.microsoft.com/office/drawing/2014/main" id="{B2EB39A8-2C4F-4729-A954-833CF7F9D769}"/>
                </a:ext>
              </a:extLst>
            </p:cNvPr>
            <p:cNvSpPr/>
            <p:nvPr/>
          </p:nvSpPr>
          <p:spPr>
            <a:xfrm>
              <a:off x="4570895" y="3014396"/>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Systèmes de communication </a:t>
              </a:r>
            </a:p>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sur les risques</a:t>
              </a:r>
              <a:endParaRPr kumimoji="0" lang="en-US" sz="1800" b="0" i="0" u="none" strike="noStrike" kern="0" cap="none" spc="0" normalizeH="0" baseline="0" noProof="0" dirty="0">
                <a:ln>
                  <a:noFill/>
                </a:ln>
                <a:solidFill>
                  <a:prstClr val="black"/>
                </a:solidFill>
                <a:effectLst/>
                <a:uLnTx/>
                <a:uFillTx/>
                <a:latin typeface="+mn-lt"/>
                <a:ea typeface="+mn-ea"/>
                <a:cs typeface="+mn-cs"/>
                <a:sym typeface="Arial"/>
              </a:endParaRPr>
            </a:p>
          </p:txBody>
        </p:sp>
        <p:sp>
          <p:nvSpPr>
            <p:cNvPr id="19" name="Rectangle: Rounded Corners 6">
              <a:extLst>
                <a:ext uri="{FF2B5EF4-FFF2-40B4-BE49-F238E27FC236}">
                  <a16:creationId xmlns:a16="http://schemas.microsoft.com/office/drawing/2014/main" id="{F12CE56F-95F5-49B0-8C76-0246C8AF74C0}"/>
                </a:ext>
              </a:extLst>
            </p:cNvPr>
            <p:cNvSpPr/>
            <p:nvPr/>
          </p:nvSpPr>
          <p:spPr>
            <a:xfrm>
              <a:off x="1160888" y="4652036"/>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Engagement des communautés</a:t>
              </a:r>
              <a:endParaRPr kumimoji="0" lang="en-US" sz="1800" b="0" i="0" u="none" strike="noStrike" kern="1200" cap="none" spc="0" normalizeH="0" baseline="0" noProof="0" dirty="0">
                <a:ln>
                  <a:noFill/>
                </a:ln>
                <a:solidFill>
                  <a:prstClr val="black"/>
                </a:solidFill>
                <a:effectLst/>
                <a:uLnTx/>
                <a:uFillTx/>
                <a:latin typeface="+mn-lt"/>
                <a:ea typeface="+mn-ea"/>
                <a:cs typeface="+mn-cs"/>
                <a:sym typeface="Arial"/>
              </a:endParaRPr>
            </a:p>
          </p:txBody>
        </p:sp>
        <p:sp>
          <p:nvSpPr>
            <p:cNvPr id="20" name="Rectangle: Rounded Corners 7">
              <a:extLst>
                <a:ext uri="{FF2B5EF4-FFF2-40B4-BE49-F238E27FC236}">
                  <a16:creationId xmlns:a16="http://schemas.microsoft.com/office/drawing/2014/main" id="{CE529C7E-097B-43D1-B96A-AF42B5506756}"/>
                </a:ext>
              </a:extLst>
            </p:cNvPr>
            <p:cNvSpPr/>
            <p:nvPr/>
          </p:nvSpPr>
          <p:spPr>
            <a:xfrm>
              <a:off x="3556731" y="6093463"/>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Communication publique</a:t>
              </a:r>
              <a:endParaRPr kumimoji="0" lang="en-US" sz="1800" b="0" i="0" u="none" strike="noStrike" kern="1200" cap="none" spc="0" normalizeH="0" baseline="0" noProof="0" dirty="0">
                <a:ln>
                  <a:noFill/>
                </a:ln>
                <a:solidFill>
                  <a:prstClr val="black"/>
                </a:solidFill>
                <a:effectLst/>
                <a:uLnTx/>
                <a:uFillTx/>
                <a:latin typeface="+mn-lt"/>
                <a:ea typeface="+mn-ea"/>
                <a:cs typeface="+mn-cs"/>
                <a:sym typeface="Arial"/>
              </a:endParaRPr>
            </a:p>
          </p:txBody>
        </p:sp>
        <p:sp>
          <p:nvSpPr>
            <p:cNvPr id="21" name="Rectangle: Rounded Corners 8">
              <a:extLst>
                <a:ext uri="{FF2B5EF4-FFF2-40B4-BE49-F238E27FC236}">
                  <a16:creationId xmlns:a16="http://schemas.microsoft.com/office/drawing/2014/main" id="{AFFF8B38-102F-47FB-991C-A3C55C224D93}"/>
                </a:ext>
              </a:extLst>
            </p:cNvPr>
            <p:cNvSpPr/>
            <p:nvPr/>
          </p:nvSpPr>
          <p:spPr>
            <a:xfrm>
              <a:off x="5827908" y="4619734"/>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Coordination, communication interne &amp; partenaires</a:t>
              </a:r>
              <a:endParaRPr kumimoji="0" lang="en-US" sz="1800" b="0" i="0" u="none" strike="noStrike" kern="0" cap="none" spc="0" normalizeH="0" baseline="0" noProof="0" dirty="0">
                <a:ln>
                  <a:noFill/>
                </a:ln>
                <a:solidFill>
                  <a:prstClr val="black"/>
                </a:solidFill>
                <a:effectLst/>
                <a:uLnTx/>
                <a:uFillTx/>
                <a:latin typeface="+mn-lt"/>
                <a:ea typeface="+mn-ea"/>
                <a:cs typeface="+mn-cs"/>
                <a:sym typeface="Arial"/>
              </a:endParaRPr>
            </a:p>
          </p:txBody>
        </p:sp>
        <p:sp>
          <p:nvSpPr>
            <p:cNvPr id="22" name="Rectangle: Rounded Corners 5">
              <a:extLst>
                <a:ext uri="{FF2B5EF4-FFF2-40B4-BE49-F238E27FC236}">
                  <a16:creationId xmlns:a16="http://schemas.microsoft.com/office/drawing/2014/main" id="{B2EB39A8-2C4F-4729-A954-833CF7F9D769}"/>
                </a:ext>
              </a:extLst>
            </p:cNvPr>
            <p:cNvSpPr/>
            <p:nvPr/>
          </p:nvSpPr>
          <p:spPr>
            <a:xfrm>
              <a:off x="4595797" y="3008467"/>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Systèmes de communication </a:t>
              </a:r>
            </a:p>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sur les risques</a:t>
              </a:r>
              <a:endParaRPr kumimoji="0" lang="en-US" sz="1800" b="0" i="0" u="none" strike="noStrike" kern="0" cap="none" spc="0" normalizeH="0" baseline="0" noProof="0" dirty="0">
                <a:ln>
                  <a:noFill/>
                </a:ln>
                <a:solidFill>
                  <a:prstClr val="black"/>
                </a:solidFill>
                <a:effectLst/>
                <a:uLnTx/>
                <a:uFillTx/>
                <a:latin typeface="+mn-lt"/>
                <a:ea typeface="+mn-ea"/>
                <a:cs typeface="+mn-cs"/>
                <a:sym typeface="Arial"/>
              </a:endParaRPr>
            </a:p>
          </p:txBody>
        </p:sp>
        <p:sp>
          <p:nvSpPr>
            <p:cNvPr id="23" name="Rectangle: Rounded Corners 7">
              <a:extLst>
                <a:ext uri="{FF2B5EF4-FFF2-40B4-BE49-F238E27FC236}">
                  <a16:creationId xmlns:a16="http://schemas.microsoft.com/office/drawing/2014/main" id="{CE529C7E-097B-43D1-B96A-AF42B5506756}"/>
                </a:ext>
              </a:extLst>
            </p:cNvPr>
            <p:cNvSpPr/>
            <p:nvPr/>
          </p:nvSpPr>
          <p:spPr>
            <a:xfrm>
              <a:off x="3581633" y="6087534"/>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Communication publique</a:t>
              </a:r>
              <a:endParaRPr kumimoji="0" lang="en-US" sz="1800" b="0" i="0" u="none" strike="noStrike" kern="1200" cap="none" spc="0" normalizeH="0" baseline="0" noProof="0" dirty="0">
                <a:ln>
                  <a:noFill/>
                </a:ln>
                <a:solidFill>
                  <a:prstClr val="black"/>
                </a:solidFill>
                <a:effectLst/>
                <a:uLnTx/>
                <a:uFillTx/>
                <a:latin typeface="+mn-lt"/>
                <a:ea typeface="+mn-ea"/>
                <a:cs typeface="+mn-cs"/>
                <a:sym typeface="Arial"/>
              </a:endParaRPr>
            </a:p>
          </p:txBody>
        </p:sp>
        <p:sp>
          <p:nvSpPr>
            <p:cNvPr id="24" name="Rectangle: Rounded Corners 8">
              <a:extLst>
                <a:ext uri="{FF2B5EF4-FFF2-40B4-BE49-F238E27FC236}">
                  <a16:creationId xmlns:a16="http://schemas.microsoft.com/office/drawing/2014/main" id="{AFFF8B38-102F-47FB-991C-A3C55C224D93}"/>
                </a:ext>
              </a:extLst>
            </p:cNvPr>
            <p:cNvSpPr/>
            <p:nvPr/>
          </p:nvSpPr>
          <p:spPr>
            <a:xfrm>
              <a:off x="5852810" y="4613805"/>
              <a:ext cx="2138289" cy="1237957"/>
            </a:xfrm>
            <a:prstGeom prst="roundRect">
              <a:avLst/>
            </a:prstGeom>
            <a:solidFill>
              <a:srgbClr val="8AABF6"/>
            </a:solidFill>
            <a:ln w="12700" cap="flat" cmpd="sng" algn="ctr">
              <a:noFill/>
              <a:prstDash val="solid"/>
              <a:miter lim="800000"/>
            </a:ln>
            <a:effectLst/>
          </p:spPr>
          <p:txBody>
            <a:bodyPr rtlCol="0" anchor="ctr"/>
            <a:lstStyle/>
            <a:p>
              <a:pPr marL="0" marR="0" lvl="0" indent="0" algn="ctr" defTabSz="800100" eaLnBrk="1" fontAlgn="auto" latinLnBrk="0" hangingPunct="1">
                <a:lnSpc>
                  <a:spcPct val="90000"/>
                </a:lnSpc>
                <a:spcBef>
                  <a:spcPct val="0"/>
                </a:spcBef>
                <a:spcAft>
                  <a:spcPct val="35000"/>
                </a:spcAft>
                <a:buClr>
                  <a:srgbClr val="000000"/>
                </a:buClr>
                <a:buSzTx/>
                <a:buFont typeface="Arial"/>
                <a:buNone/>
                <a:tabLst/>
                <a:defRPr/>
              </a:pPr>
              <a:r>
                <a:rPr kumimoji="0" lang="fr-CA" sz="1800" b="0" i="0" u="none" strike="noStrike" kern="0" cap="none" spc="0" normalizeH="0" baseline="0" noProof="0" dirty="0">
                  <a:ln>
                    <a:noFill/>
                  </a:ln>
                  <a:solidFill>
                    <a:prstClr val="black"/>
                  </a:solidFill>
                  <a:effectLst/>
                  <a:uLnTx/>
                  <a:uFillTx/>
                  <a:latin typeface="+mn-lt"/>
                  <a:ea typeface="+mn-ea"/>
                  <a:cs typeface="+mn-cs"/>
                  <a:sym typeface="Arial"/>
                </a:rPr>
                <a:t>Coordination, communication interne &amp; partenaires</a:t>
              </a:r>
              <a:endParaRPr kumimoji="0" lang="en-US" sz="1800" b="0" i="0" u="none" strike="noStrike" kern="0" cap="none" spc="0" normalizeH="0" baseline="0" noProof="0" dirty="0">
                <a:ln>
                  <a:noFill/>
                </a:ln>
                <a:solidFill>
                  <a:prstClr val="black"/>
                </a:solidFill>
                <a:effectLst/>
                <a:uLnTx/>
                <a:uFillTx/>
                <a:latin typeface="+mn-lt"/>
                <a:ea typeface="+mn-ea"/>
                <a:cs typeface="+mn-cs"/>
                <a:sym typeface="Arial"/>
              </a:endParaRPr>
            </a:p>
          </p:txBody>
        </p:sp>
      </p:grpSp>
      <p:sp>
        <p:nvSpPr>
          <p:cNvPr id="25" name="TextBox 3">
            <a:extLst>
              <a:ext uri="{FF2B5EF4-FFF2-40B4-BE49-F238E27FC236}">
                <a16:creationId xmlns:a16="http://schemas.microsoft.com/office/drawing/2014/main" id="{D5E2F35D-541C-47DB-A996-8397D437F244}"/>
              </a:ext>
            </a:extLst>
          </p:cNvPr>
          <p:cNvSpPr txBox="1"/>
          <p:nvPr/>
        </p:nvSpPr>
        <p:spPr>
          <a:xfrm>
            <a:off x="1959285" y="1518717"/>
            <a:ext cx="7180412" cy="646331"/>
          </a:xfrm>
          <a:prstGeom prst="rect">
            <a:avLst/>
          </a:prstGeom>
          <a:solidFill>
            <a:srgbClr val="C9C9C9">
              <a:lumMod val="40000"/>
              <a:lumOff val="60000"/>
            </a:srgbClr>
          </a:solidFill>
        </p:spPr>
        <p:txBody>
          <a:bodyPr wrap="square" lIns="91440" tIns="45720" rIns="91440" bIns="45720" rtlCol="0" anchor="t">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fr-CA" sz="1800" b="1" i="0" u="none" strike="noStrike" kern="0" cap="none" spc="0" normalizeH="0" baseline="0" noProof="0" dirty="0">
                <a:ln>
                  <a:noFill/>
                </a:ln>
                <a:solidFill>
                  <a:srgbClr val="C00000"/>
                </a:solidFill>
                <a:effectLst/>
                <a:uLnTx/>
                <a:uFillTx/>
                <a:latin typeface="+mn-lt"/>
                <a:cs typeface="Arial"/>
                <a:sym typeface="Arial"/>
              </a:rPr>
              <a:t>OMS : Modèle intégré pour la communication des risques en situation d’urgence</a:t>
            </a:r>
            <a:endParaRPr kumimoji="0" lang="en-US" sz="1400" b="0" i="0" u="none" strike="noStrike" kern="0" cap="none" spc="0" normalizeH="0" baseline="0" noProof="0" dirty="0">
              <a:ln>
                <a:noFill/>
              </a:ln>
              <a:solidFill>
                <a:sysClr val="windowText" lastClr="000000"/>
              </a:solidFill>
              <a:effectLst/>
              <a:uLnTx/>
              <a:uFillTx/>
              <a:latin typeface="+mn-lt"/>
              <a:cs typeface="Arial"/>
              <a:sym typeface="Arial"/>
            </a:endParaRPr>
          </a:p>
        </p:txBody>
      </p:sp>
      <p:sp>
        <p:nvSpPr>
          <p:cNvPr id="27" name="Title 1">
            <a:extLst>
              <a:ext uri="{FF2B5EF4-FFF2-40B4-BE49-F238E27FC236}">
                <a16:creationId xmlns:a16="http://schemas.microsoft.com/office/drawing/2014/main" id="{4B159E72-C23F-EB32-DCA9-25621DF0114C}"/>
              </a:ext>
            </a:extLst>
          </p:cNvPr>
          <p:cNvSpPr txBox="1">
            <a:spLocks/>
          </p:cNvSpPr>
          <p:nvPr/>
        </p:nvSpPr>
        <p:spPr>
          <a:xfrm>
            <a:off x="0" y="0"/>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400" b="1" dirty="0"/>
              <a:t>Six </a:t>
            </a:r>
            <a:r>
              <a:rPr lang="en-US" sz="2400" b="1" dirty="0" err="1"/>
              <a:t>principes</a:t>
            </a:r>
            <a:r>
              <a:rPr lang="en-US" sz="2400" b="1" dirty="0"/>
              <a:t> pour </a:t>
            </a:r>
            <a:r>
              <a:rPr lang="en-US" sz="2400" b="1" dirty="0" err="1"/>
              <a:t>une</a:t>
            </a:r>
            <a:r>
              <a:rPr lang="en-US" sz="2400" b="1" dirty="0"/>
              <a:t> communication sur les </a:t>
            </a:r>
            <a:r>
              <a:rPr lang="en-US" sz="2400" b="1" dirty="0" err="1"/>
              <a:t>risques</a:t>
            </a:r>
            <a:r>
              <a:rPr lang="en-US" sz="2400" b="1" dirty="0"/>
              <a:t> </a:t>
            </a:r>
            <a:r>
              <a:rPr lang="en-US" sz="2400" b="1" dirty="0" err="1"/>
              <a:t>efficace</a:t>
            </a:r>
            <a:r>
              <a:rPr lang="en-US" sz="2400" b="1" dirty="0"/>
              <a:t>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B55C97F-D29C-3B5C-3EAC-C62C45F9B903}"/>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4. </a:t>
            </a:r>
            <a:r>
              <a:rPr lang="fr" sz="3600" b="1" dirty="0"/>
              <a:t>Ce que les Équipes d’Intervention Rapide doivent savoir et faire</a:t>
            </a:r>
          </a:p>
          <a:p>
            <a:pPr hangingPunct="1"/>
            <a:endParaRPr lang="en-US" sz="3600"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F752A-1C21-8839-CBFF-6EE991093F42}"/>
              </a:ext>
            </a:extLst>
          </p:cNvPr>
          <p:cNvSpPr txBox="1">
            <a:spLocks/>
          </p:cNvSpPr>
          <p:nvPr/>
        </p:nvSpPr>
        <p:spPr>
          <a:xfrm>
            <a:off x="102240" y="-22626"/>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Ce que les EIR doivent savoir et faire</a:t>
            </a:r>
          </a:p>
        </p:txBody>
      </p:sp>
      <p:sp>
        <p:nvSpPr>
          <p:cNvPr id="6" name="Arrow: Pentagon 12">
            <a:extLst>
              <a:ext uri="{FF2B5EF4-FFF2-40B4-BE49-F238E27FC236}">
                <a16:creationId xmlns:a16="http://schemas.microsoft.com/office/drawing/2014/main" id="{EFBD8746-E1E6-46A0-81F9-2F277968A989}"/>
              </a:ext>
            </a:extLst>
          </p:cNvPr>
          <p:cNvSpPr/>
          <p:nvPr/>
        </p:nvSpPr>
        <p:spPr>
          <a:xfrm rot="16200000">
            <a:off x="8851801" y="2699517"/>
            <a:ext cx="3987211" cy="1990592"/>
          </a:xfrm>
          <a:prstGeom prst="homePlate">
            <a:avLst/>
          </a:prstGeom>
          <a:solidFill>
            <a:srgbClr val="F9EDC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91440" tIns="45720" rIns="91440" bIns="45720" rtlCol="0" anchor="t"/>
          <a:lstStyle/>
          <a:p>
            <a:pPr algn="ctr"/>
            <a:endParaRPr lang="fr-FR" sz="1200" b="1" dirty="0">
              <a:solidFill>
                <a:schemeClr val="tx1"/>
              </a:solidFill>
            </a:endParaRPr>
          </a:p>
          <a:p>
            <a:pPr algn="ctr"/>
            <a:r>
              <a:rPr lang="fr-FR" sz="1200" b="1" dirty="0">
                <a:solidFill>
                  <a:schemeClr val="tx1"/>
                </a:solidFill>
              </a:rPr>
              <a:t>IMPACT</a:t>
            </a:r>
          </a:p>
          <a:p>
            <a:pPr algn="ctr"/>
            <a:endParaRPr lang="fr-FR" sz="1200" b="1" dirty="0">
              <a:solidFill>
                <a:schemeClr val="tx1"/>
              </a:solidFill>
            </a:endParaRPr>
          </a:p>
          <a:p>
            <a:pPr algn="ctr"/>
            <a:endParaRPr lang="fr-FR" sz="1200" b="1" dirty="0">
              <a:solidFill>
                <a:schemeClr val="tx1"/>
              </a:solidFill>
            </a:endParaRPr>
          </a:p>
          <a:p>
            <a:pPr algn="ctr"/>
            <a:endParaRPr lang="fr-FR" sz="1200" b="1" dirty="0">
              <a:solidFill>
                <a:schemeClr val="tx1"/>
              </a:solidFill>
            </a:endParaRPr>
          </a:p>
          <a:p>
            <a:pPr algn="ctr"/>
            <a:endParaRPr lang="fr-FR" sz="1200" b="1" dirty="0">
              <a:solidFill>
                <a:schemeClr val="tx1"/>
              </a:solidFill>
            </a:endParaRPr>
          </a:p>
          <a:p>
            <a:pPr algn="ctr"/>
            <a:endParaRPr lang="fr-FR" sz="1200" b="1" dirty="0">
              <a:solidFill>
                <a:schemeClr val="tx1"/>
              </a:solidFill>
            </a:endParaRPr>
          </a:p>
          <a:p>
            <a:pPr algn="ctr"/>
            <a:endParaRPr lang="fr-FR" sz="1200" b="1" dirty="0">
              <a:solidFill>
                <a:schemeClr val="tx1"/>
              </a:solidFill>
            </a:endParaRPr>
          </a:p>
          <a:p>
            <a:pPr algn="ctr"/>
            <a:endParaRPr lang="fr-FR" sz="1200" b="1" dirty="0">
              <a:solidFill>
                <a:schemeClr val="tx1"/>
              </a:solidFill>
            </a:endParaRPr>
          </a:p>
          <a:p>
            <a:pPr algn="ctr"/>
            <a:r>
              <a:rPr lang="fr-CA" sz="1200" dirty="0">
                <a:solidFill>
                  <a:schemeClr val="tx1"/>
                </a:solidFill>
              </a:rPr>
              <a:t>Réduction des décès, des maladies et des pertes économiques et sociales</a:t>
            </a:r>
            <a:endParaRPr lang="en-US" sz="1200" dirty="0">
              <a:solidFill>
                <a:schemeClr val="tx1"/>
              </a:solidFill>
            </a:endParaRPr>
          </a:p>
        </p:txBody>
      </p:sp>
      <p:pic>
        <p:nvPicPr>
          <p:cNvPr id="11" name="Google Shape;686;g77cecb6c06_0_14">
            <a:extLst>
              <a:ext uri="{FF2B5EF4-FFF2-40B4-BE49-F238E27FC236}">
                <a16:creationId xmlns:a16="http://schemas.microsoft.com/office/drawing/2014/main" id="{F65B1153-2847-4824-A351-0716D794F259}"/>
              </a:ext>
            </a:extLst>
          </p:cNvPr>
          <p:cNvPicPr preferRelativeResize="0"/>
          <p:nvPr/>
        </p:nvPicPr>
        <p:blipFill rotWithShape="1">
          <a:blip r:embed="rId3">
            <a:alphaModFix/>
          </a:blip>
          <a:srcRect l="11077" t="15295" r="66923" b="54207"/>
          <a:stretch/>
        </p:blipFill>
        <p:spPr>
          <a:xfrm>
            <a:off x="706761" y="1216935"/>
            <a:ext cx="2011680" cy="1561513"/>
          </a:xfrm>
          <a:prstGeom prst="rect">
            <a:avLst/>
          </a:prstGeom>
          <a:noFill/>
          <a:ln>
            <a:noFill/>
          </a:ln>
        </p:spPr>
      </p:pic>
      <p:sp>
        <p:nvSpPr>
          <p:cNvPr id="12" name="TextBox 5">
            <a:extLst>
              <a:ext uri="{FF2B5EF4-FFF2-40B4-BE49-F238E27FC236}">
                <a16:creationId xmlns:a16="http://schemas.microsoft.com/office/drawing/2014/main" id="{6537CAE1-24D1-42AD-88F5-722B620ED6BE}"/>
              </a:ext>
            </a:extLst>
          </p:cNvPr>
          <p:cNvSpPr txBox="1"/>
          <p:nvPr/>
        </p:nvSpPr>
        <p:spPr>
          <a:xfrm>
            <a:off x="360307" y="738141"/>
            <a:ext cx="2281394" cy="400110"/>
          </a:xfrm>
          <a:prstGeom prst="rect">
            <a:avLst/>
          </a:prstGeom>
          <a:noFill/>
        </p:spPr>
        <p:txBody>
          <a:bodyPr wrap="none" rtlCol="0">
            <a:spAutoFit/>
          </a:bodyPr>
          <a:lstStyle/>
          <a:p>
            <a:r>
              <a:rPr lang="fr-FR" sz="2000" dirty="0">
                <a:solidFill>
                  <a:schemeClr val="tx1"/>
                </a:solidFill>
                <a:latin typeface="+mn-lt"/>
                <a:ea typeface="+mn-ea"/>
                <a:cs typeface="+mn-cs"/>
              </a:rPr>
              <a:t>Le modèle logique</a:t>
            </a:r>
            <a:endParaRPr lang="en-US" sz="2000" dirty="0">
              <a:solidFill>
                <a:schemeClr val="tx1"/>
              </a:solidFill>
              <a:latin typeface="+mn-lt"/>
              <a:ea typeface="+mn-ea"/>
              <a:cs typeface="+mn-cs"/>
            </a:endParaRPr>
          </a:p>
        </p:txBody>
      </p:sp>
      <p:sp>
        <p:nvSpPr>
          <p:cNvPr id="13" name="TextBox 15">
            <a:extLst>
              <a:ext uri="{FF2B5EF4-FFF2-40B4-BE49-F238E27FC236}">
                <a16:creationId xmlns:a16="http://schemas.microsoft.com/office/drawing/2014/main" id="{234B54A1-E09B-476A-B7E7-048259F1C981}"/>
              </a:ext>
            </a:extLst>
          </p:cNvPr>
          <p:cNvSpPr txBox="1"/>
          <p:nvPr/>
        </p:nvSpPr>
        <p:spPr>
          <a:xfrm>
            <a:off x="545863" y="2789244"/>
            <a:ext cx="2297413" cy="461665"/>
          </a:xfrm>
          <a:prstGeom prst="rect">
            <a:avLst/>
          </a:prstGeom>
          <a:noFill/>
        </p:spPr>
        <p:txBody>
          <a:bodyPr wrap="square" rtlCol="0">
            <a:spAutoFit/>
          </a:bodyPr>
          <a:lstStyle/>
          <a:p>
            <a:pPr algn="ctr"/>
            <a:r>
              <a:rPr lang="fr-FR" sz="1200" dirty="0">
                <a:solidFill>
                  <a:schemeClr val="tx1"/>
                </a:solidFill>
                <a:latin typeface="+mn-lt"/>
                <a:ea typeface="+mn-ea"/>
                <a:cs typeface="+mn-cs"/>
              </a:rPr>
              <a:t>Événement ou </a:t>
            </a:r>
          </a:p>
          <a:p>
            <a:pPr algn="ctr"/>
            <a:r>
              <a:rPr lang="fr-FR" sz="1200" dirty="0">
                <a:solidFill>
                  <a:schemeClr val="tx1"/>
                </a:solidFill>
                <a:latin typeface="+mn-lt"/>
                <a:ea typeface="+mn-ea"/>
                <a:cs typeface="+mn-cs"/>
              </a:rPr>
              <a:t>urgence de santé publique</a:t>
            </a:r>
            <a:endParaRPr lang="en-US" sz="1200" dirty="0">
              <a:solidFill>
                <a:schemeClr val="tx1"/>
              </a:solidFill>
              <a:latin typeface="+mn-lt"/>
              <a:ea typeface="+mn-ea"/>
              <a:cs typeface="+mn-cs"/>
            </a:endParaRPr>
          </a:p>
        </p:txBody>
      </p:sp>
      <p:sp>
        <p:nvSpPr>
          <p:cNvPr id="14" name="TextBox 16">
            <a:extLst>
              <a:ext uri="{FF2B5EF4-FFF2-40B4-BE49-F238E27FC236}">
                <a16:creationId xmlns:a16="http://schemas.microsoft.com/office/drawing/2014/main" id="{1029E7F6-603C-4C38-B28F-53A53118D41E}"/>
              </a:ext>
            </a:extLst>
          </p:cNvPr>
          <p:cNvSpPr txBox="1"/>
          <p:nvPr/>
        </p:nvSpPr>
        <p:spPr>
          <a:xfrm>
            <a:off x="2843276" y="2352222"/>
            <a:ext cx="2005677" cy="276999"/>
          </a:xfrm>
          <a:prstGeom prst="rect">
            <a:avLst/>
          </a:prstGeom>
          <a:solidFill>
            <a:srgbClr val="E6FDC2"/>
          </a:solidFill>
        </p:spPr>
        <p:txBody>
          <a:bodyPr wrap="none" rtlCol="0">
            <a:spAutoFit/>
          </a:bodyPr>
          <a:lstStyle/>
          <a:p>
            <a:r>
              <a:rPr lang="fr-CA" sz="1200" dirty="0">
                <a:solidFill>
                  <a:schemeClr val="tx1"/>
                </a:solidFill>
                <a:latin typeface="+mn-lt"/>
                <a:ea typeface="+mn-ea"/>
                <a:cs typeface="+mn-cs"/>
              </a:rPr>
              <a:t>Photo : OMS/A. </a:t>
            </a:r>
            <a:r>
              <a:rPr lang="fr-CA" sz="1200" dirty="0" err="1">
                <a:solidFill>
                  <a:schemeClr val="tx1"/>
                </a:solidFill>
                <a:latin typeface="+mn-lt"/>
                <a:ea typeface="+mn-ea"/>
                <a:cs typeface="+mn-cs"/>
              </a:rPr>
              <a:t>Bhatiasevi</a:t>
            </a:r>
            <a:endParaRPr lang="en-US" sz="1200" dirty="0">
              <a:solidFill>
                <a:schemeClr val="tx1"/>
              </a:solidFill>
              <a:latin typeface="+mn-lt"/>
              <a:ea typeface="+mn-ea"/>
              <a:cs typeface="+mn-cs"/>
            </a:endParaRPr>
          </a:p>
        </p:txBody>
      </p:sp>
      <p:pic>
        <p:nvPicPr>
          <p:cNvPr id="18" name="Image 17"/>
          <p:cNvPicPr>
            <a:picLocks noChangeAspect="1"/>
          </p:cNvPicPr>
          <p:nvPr/>
        </p:nvPicPr>
        <p:blipFill>
          <a:blip r:embed="rId4"/>
          <a:stretch>
            <a:fillRect/>
          </a:stretch>
        </p:blipFill>
        <p:spPr>
          <a:xfrm>
            <a:off x="10586531" y="2789244"/>
            <a:ext cx="609600" cy="504825"/>
          </a:xfrm>
          <a:prstGeom prst="rect">
            <a:avLst/>
          </a:prstGeom>
        </p:spPr>
      </p:pic>
      <p:pic>
        <p:nvPicPr>
          <p:cNvPr id="24" name="Image 23"/>
          <p:cNvPicPr>
            <a:picLocks noChangeAspect="1"/>
          </p:cNvPicPr>
          <p:nvPr/>
        </p:nvPicPr>
        <p:blipFill>
          <a:blip r:embed="rId5"/>
          <a:stretch>
            <a:fillRect/>
          </a:stretch>
        </p:blipFill>
        <p:spPr>
          <a:xfrm>
            <a:off x="1332480" y="3170004"/>
            <a:ext cx="929825" cy="953071"/>
          </a:xfrm>
          <a:prstGeom prst="rect">
            <a:avLst/>
          </a:prstGeom>
        </p:spPr>
      </p:pic>
      <p:graphicFrame>
        <p:nvGraphicFramePr>
          <p:cNvPr id="26" name="Diagramme 25"/>
          <p:cNvGraphicFramePr/>
          <p:nvPr>
            <p:extLst>
              <p:ext uri="{D42A27DB-BD31-4B8C-83A1-F6EECF244321}">
                <p14:modId xmlns:p14="http://schemas.microsoft.com/office/powerpoint/2010/main" val="2323489158"/>
              </p:ext>
            </p:extLst>
          </p:nvPr>
        </p:nvGraphicFramePr>
        <p:xfrm>
          <a:off x="68650" y="3170004"/>
          <a:ext cx="11688212" cy="377157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8" name="Image 27"/>
          <p:cNvPicPr>
            <a:picLocks noChangeAspect="1"/>
          </p:cNvPicPr>
          <p:nvPr/>
        </p:nvPicPr>
        <p:blipFill>
          <a:blip r:embed="rId11"/>
          <a:stretch>
            <a:fillRect/>
          </a:stretch>
        </p:blipFill>
        <p:spPr>
          <a:xfrm>
            <a:off x="1871329" y="4600560"/>
            <a:ext cx="217799" cy="366298"/>
          </a:xfrm>
          <a:prstGeom prst="rect">
            <a:avLst/>
          </a:prstGeom>
        </p:spPr>
      </p:pic>
      <p:pic>
        <p:nvPicPr>
          <p:cNvPr id="29" name="Image 28"/>
          <p:cNvPicPr>
            <a:picLocks noChangeAspect="1"/>
          </p:cNvPicPr>
          <p:nvPr/>
        </p:nvPicPr>
        <p:blipFill rotWithShape="1">
          <a:blip r:embed="rId12"/>
          <a:srcRect l="3281" t="22225"/>
          <a:stretch/>
        </p:blipFill>
        <p:spPr>
          <a:xfrm>
            <a:off x="3995526" y="4663804"/>
            <a:ext cx="264491" cy="347386"/>
          </a:xfrm>
          <a:prstGeom prst="rect">
            <a:avLst/>
          </a:prstGeom>
        </p:spPr>
      </p:pic>
      <p:pic>
        <p:nvPicPr>
          <p:cNvPr id="30" name="Image 29"/>
          <p:cNvPicPr>
            <a:picLocks noChangeAspect="1"/>
          </p:cNvPicPr>
          <p:nvPr/>
        </p:nvPicPr>
        <p:blipFill>
          <a:blip r:embed="rId13"/>
          <a:stretch>
            <a:fillRect/>
          </a:stretch>
        </p:blipFill>
        <p:spPr>
          <a:xfrm>
            <a:off x="5934058" y="4684218"/>
            <a:ext cx="244300" cy="239858"/>
          </a:xfrm>
          <a:prstGeom prst="rect">
            <a:avLst/>
          </a:prstGeom>
        </p:spPr>
      </p:pic>
      <p:pic>
        <p:nvPicPr>
          <p:cNvPr id="31" name="Image 30"/>
          <p:cNvPicPr>
            <a:picLocks noChangeAspect="1"/>
          </p:cNvPicPr>
          <p:nvPr/>
        </p:nvPicPr>
        <p:blipFill rotWithShape="1">
          <a:blip r:embed="rId14"/>
          <a:srcRect l="-3619" t="18971" r="-1"/>
          <a:stretch/>
        </p:blipFill>
        <p:spPr>
          <a:xfrm>
            <a:off x="8222371" y="4747643"/>
            <a:ext cx="322694" cy="346236"/>
          </a:xfrm>
          <a:prstGeom prst="rect">
            <a:avLst/>
          </a:prstGeom>
        </p:spPr>
      </p:pic>
      <p:pic>
        <p:nvPicPr>
          <p:cNvPr id="32" name="Image 31"/>
          <p:cNvPicPr>
            <a:picLocks noChangeAspect="1"/>
          </p:cNvPicPr>
          <p:nvPr/>
        </p:nvPicPr>
        <p:blipFill>
          <a:blip r:embed="rId15"/>
          <a:stretch>
            <a:fillRect/>
          </a:stretch>
        </p:blipFill>
        <p:spPr>
          <a:xfrm>
            <a:off x="11057861" y="4596896"/>
            <a:ext cx="235836" cy="505932"/>
          </a:xfrm>
          <a:prstGeom prst="rect">
            <a:avLst/>
          </a:prstGeom>
        </p:spPr>
      </p:pic>
    </p:spTree>
    <p:extLst>
      <p:ext uri="{BB962C8B-B14F-4D97-AF65-F5344CB8AC3E}">
        <p14:creationId xmlns:p14="http://schemas.microsoft.com/office/powerpoint/2010/main" val="351419599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Google Shape;703;g8542d053ce_1_86"/>
          <p:cNvSpPr txBox="1"/>
          <p:nvPr/>
        </p:nvSpPr>
        <p:spPr>
          <a:xfrm>
            <a:off x="9494525" y="6492875"/>
            <a:ext cx="2651751" cy="2482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200">
                <a:solidFill>
                  <a:srgbClr val="FFFFFF"/>
                </a:solidFill>
              </a:defRPr>
            </a:lvl1pPr>
          </a:lstStyle>
          <a:p>
            <a:r>
              <a:t>17</a:t>
            </a:r>
          </a:p>
        </p:txBody>
      </p:sp>
      <p:sp>
        <p:nvSpPr>
          <p:cNvPr id="365" name="Google Shape;704;g8542d053ce_1_86"/>
          <p:cNvSpPr txBox="1"/>
          <p:nvPr/>
        </p:nvSpPr>
        <p:spPr>
          <a:xfrm>
            <a:off x="8234869" y="4409797"/>
            <a:ext cx="3048827" cy="6832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2200">
                <a:solidFill>
                  <a:srgbClr val="3F3F3F"/>
                </a:solidFill>
                <a:latin typeface="+mn-lt"/>
                <a:ea typeface="+mn-ea"/>
                <a:cs typeface="+mn-cs"/>
                <a:sym typeface="Source Sans Pro Regular"/>
              </a:defRPr>
            </a:lvl1pPr>
          </a:lstStyle>
          <a:p>
            <a:pPr lvl="0">
              <a:buClr>
                <a:srgbClr val="3F3F3F"/>
              </a:buClr>
              <a:buSzPts val="1395"/>
            </a:pPr>
            <a:r>
              <a:rPr lang="fr-FR" sz="2400" dirty="0">
                <a:solidFill>
                  <a:schemeClr val="tx1"/>
                </a:solidFill>
                <a:latin typeface="Quattrocento Sans"/>
                <a:ea typeface="Quattrocento Sans"/>
                <a:cs typeface="Quattrocento Sans"/>
                <a:sym typeface="Quattrocento Sans"/>
              </a:rPr>
              <a:t>Adapté des travaux de Peter </a:t>
            </a:r>
            <a:r>
              <a:rPr lang="fr-FR" sz="2400" dirty="0" err="1">
                <a:solidFill>
                  <a:schemeClr val="tx1"/>
                </a:solidFill>
                <a:latin typeface="Quattrocento Sans"/>
                <a:ea typeface="Quattrocento Sans"/>
                <a:cs typeface="Quattrocento Sans"/>
                <a:sym typeface="Quattrocento Sans"/>
              </a:rPr>
              <a:t>Sandman</a:t>
            </a:r>
            <a:endParaRPr lang="fr-FR" dirty="0">
              <a:solidFill>
                <a:schemeClr val="tx1"/>
              </a:solidFill>
            </a:endParaRPr>
          </a:p>
        </p:txBody>
      </p:sp>
      <p:sp>
        <p:nvSpPr>
          <p:cNvPr id="366" name="Google Shape;705;g8542d053ce_1_86"/>
          <p:cNvSpPr txBox="1"/>
          <p:nvPr/>
        </p:nvSpPr>
        <p:spPr>
          <a:xfrm>
            <a:off x="4542878" y="2363653"/>
            <a:ext cx="7079634" cy="6462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ctr">
              <a:defRPr sz="4000">
                <a:solidFill>
                  <a:srgbClr val="C00000"/>
                </a:solidFill>
                <a:latin typeface="Source Sans Pro Bold"/>
                <a:ea typeface="Source Sans Pro Bold"/>
                <a:cs typeface="Source Sans Pro Bold"/>
                <a:sym typeface="Source Sans Pro Bold"/>
              </a:defRPr>
            </a:lvl1pPr>
          </a:lstStyle>
          <a:p>
            <a:pPr lvl="0"/>
            <a:r>
              <a:rPr lang="fr-FR" sz="3600" b="1" dirty="0">
                <a:sym typeface="Quattrocento Sans"/>
              </a:rPr>
              <a:t>Risque = Danger + Indignation</a:t>
            </a:r>
          </a:p>
        </p:txBody>
      </p:sp>
      <p:sp>
        <p:nvSpPr>
          <p:cNvPr id="2" name="Google Shape;307;p8">
            <a:extLst>
              <a:ext uri="{FF2B5EF4-FFF2-40B4-BE49-F238E27FC236}">
                <a16:creationId xmlns:a16="http://schemas.microsoft.com/office/drawing/2014/main" id="{B7294905-280E-5C1F-45AE-19AFA7BBAA56}"/>
              </a:ext>
            </a:extLst>
          </p:cNvPr>
          <p:cNvSpPr txBox="1">
            <a:spLocks/>
          </p:cNvSpPr>
          <p:nvPr/>
        </p:nvSpPr>
        <p:spPr>
          <a:xfrm>
            <a:off x="388936" y="1058940"/>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CA" b="1" dirty="0"/>
              <a:t>Voici comment le public perçoit le risque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 name="Google Shape;714;g8542d053ce_1_94" descr="Google Shape;714;g8542d053ce_1_94"/>
          <p:cNvPicPr>
            <a:picLocks noChangeAspect="1"/>
          </p:cNvPicPr>
          <p:nvPr/>
        </p:nvPicPr>
        <p:blipFill>
          <a:blip r:embed="rId4"/>
          <a:stretch>
            <a:fillRect/>
          </a:stretch>
        </p:blipFill>
        <p:spPr>
          <a:xfrm>
            <a:off x="2438400" y="2525305"/>
            <a:ext cx="2130426" cy="3017367"/>
          </a:xfrm>
          <a:prstGeom prst="rect">
            <a:avLst/>
          </a:prstGeom>
          <a:ln w="12700">
            <a:miter lim="400000"/>
          </a:ln>
        </p:spPr>
      </p:pic>
      <p:pic>
        <p:nvPicPr>
          <p:cNvPr id="372" name="Google Shape;715;g8542d053ce_1_94" descr="Google Shape;715;g8542d053ce_1_94"/>
          <p:cNvPicPr>
            <a:picLocks noChangeAspect="1"/>
          </p:cNvPicPr>
          <p:nvPr/>
        </p:nvPicPr>
        <p:blipFill>
          <a:blip r:embed="rId5"/>
          <a:stretch>
            <a:fillRect/>
          </a:stretch>
        </p:blipFill>
        <p:spPr>
          <a:xfrm>
            <a:off x="7943006" y="2756412"/>
            <a:ext cx="1782194" cy="2419352"/>
          </a:xfrm>
          <a:prstGeom prst="rect">
            <a:avLst/>
          </a:prstGeom>
          <a:ln w="12700">
            <a:miter lim="400000"/>
          </a:ln>
        </p:spPr>
      </p:pic>
      <p:sp>
        <p:nvSpPr>
          <p:cNvPr id="373" name="Google Shape;716;g8542d053ce_1_94"/>
          <p:cNvSpPr txBox="1"/>
          <p:nvPr/>
        </p:nvSpPr>
        <p:spPr>
          <a:xfrm>
            <a:off x="5265425" y="2789876"/>
            <a:ext cx="1661151" cy="2796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chor="ctr">
            <a:spAutoFit/>
          </a:bodyPr>
          <a:lstStyle>
            <a:lvl1pPr algn="ctr">
              <a:defRPr sz="17000">
                <a:solidFill>
                  <a:srgbClr val="595959"/>
                </a:solidFill>
                <a:latin typeface="+mn-lt"/>
                <a:ea typeface="+mn-ea"/>
                <a:cs typeface="+mn-cs"/>
                <a:sym typeface="Source Sans Pro Regular"/>
              </a:defRPr>
            </a:lvl1pPr>
          </a:lstStyle>
          <a:p>
            <a:r>
              <a:t>?</a:t>
            </a:r>
          </a:p>
        </p:txBody>
      </p:sp>
      <p:sp>
        <p:nvSpPr>
          <p:cNvPr id="376" name="Google Shape;719;g8542d053ce_1_94"/>
          <p:cNvSpPr txBox="1"/>
          <p:nvPr/>
        </p:nvSpPr>
        <p:spPr>
          <a:xfrm>
            <a:off x="4621331" y="6172337"/>
            <a:ext cx="2949338" cy="2180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200">
                <a:solidFill>
                  <a:srgbClr val="3F3F3F"/>
                </a:solidFill>
                <a:latin typeface="+mn-lt"/>
                <a:ea typeface="+mn-ea"/>
                <a:cs typeface="+mn-cs"/>
                <a:sym typeface="Source Sans Pro Regular"/>
              </a:defRPr>
            </a:lvl1pPr>
          </a:lstStyle>
          <a:p>
            <a:r>
              <a:rPr sz="1000" dirty="0"/>
              <a:t>Adapted from Peter Sandman</a:t>
            </a:r>
          </a:p>
        </p:txBody>
      </p:sp>
      <p:sp>
        <p:nvSpPr>
          <p:cNvPr id="377" name="Rectangle 7"/>
          <p:cNvSpPr txBox="1"/>
          <p:nvPr/>
        </p:nvSpPr>
        <p:spPr>
          <a:xfrm>
            <a:off x="502951" y="1206840"/>
            <a:ext cx="11186097"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200">
                <a:latin typeface="+mn-lt"/>
                <a:ea typeface="+mn-ea"/>
                <a:cs typeface="+mn-cs"/>
                <a:sym typeface="Source Sans Pro Regular"/>
              </a:defRPr>
            </a:lvl1pPr>
          </a:lstStyle>
          <a:p>
            <a:pPr lvl="0" algn="just"/>
            <a:r>
              <a:rPr lang="fr" sz="2400" dirty="0"/>
              <a:t>Pensez-vous que les gens sont inquiets, en colère ou effrayés parce qu’ils perçoivent le niveau de risque comme étant élevé ? Ou qu’ils perçoivent le niveau de risque comme étant élevé parce qu’ils sont inquiets, en colère ou effrayés ?</a:t>
            </a:r>
          </a:p>
        </p:txBody>
      </p:sp>
      <p:sp>
        <p:nvSpPr>
          <p:cNvPr id="6" name="Google Shape;711;g8542d053ce_1_94">
            <a:extLst>
              <a:ext uri="{FF2B5EF4-FFF2-40B4-BE49-F238E27FC236}">
                <a16:creationId xmlns:a16="http://schemas.microsoft.com/office/drawing/2014/main" id="{9D8E5AE9-4289-2AA4-1E95-ADAE2C2D3AC3}"/>
              </a:ext>
            </a:extLst>
          </p:cNvPr>
          <p:cNvSpPr txBox="1">
            <a:spLocks noGrp="1"/>
          </p:cNvSpPr>
          <p:nvPr>
            <p:ph type="title"/>
          </p:nvPr>
        </p:nvSpPr>
        <p:spPr>
          <a:xfrm>
            <a:off x="186198" y="10297"/>
            <a:ext cx="6294501" cy="880764"/>
          </a:xfrm>
          <a:prstGeom prst="rect">
            <a:avLst/>
          </a:prstGeom>
        </p:spPr>
        <p:txBody>
          <a:bodyPr lIns="45699" tIns="45699" rIns="45699" bIns="45699">
            <a:noAutofit/>
          </a:bodyPr>
          <a:lstStyle>
            <a:lvl1pPr defTabSz="266174">
              <a:defRPr sz="2576">
                <a:latin typeface="Source Sans Pro Bold"/>
                <a:ea typeface="Source Sans Pro Bold"/>
                <a:cs typeface="Source Sans Pro Bold"/>
                <a:sym typeface="Source Sans Pro Bold"/>
              </a:defRPr>
            </a:lvl1pPr>
          </a:lstStyle>
          <a:p>
            <a:r>
              <a:rPr lang="fr-FR" sz="3200" b="1" dirty="0"/>
              <a:t>Le lien entre la perception du danger et l’indignation</a:t>
            </a:r>
            <a:endParaRPr sz="3200" b="1" dirty="0"/>
          </a:p>
        </p:txBody>
      </p:sp>
      <p:sp>
        <p:nvSpPr>
          <p:cNvPr id="10" name="Google Shape;717;g8542d053ce_1_94"/>
          <p:cNvSpPr txBox="1"/>
          <p:nvPr>
            <p:custDataLst>
              <p:tags r:id="rId1"/>
            </p:custDataLst>
          </p:nvPr>
        </p:nvSpPr>
        <p:spPr>
          <a:xfrm>
            <a:off x="2493364" y="5641291"/>
            <a:ext cx="2127967" cy="362440"/>
          </a:xfrm>
          <a:prstGeom prst="rect">
            <a:avLst/>
          </a:prstGeom>
          <a:noFill/>
          <a:ln>
            <a:noFill/>
          </a:ln>
        </p:spPr>
        <p:txBody>
          <a:bodyPr spcFirstLastPara="1" wrap="square" lIns="91425" tIns="45700" rIns="91425" bIns="45700" rtlCol="0" anchor="t" anchorCtr="0">
            <a:noAutofit/>
          </a:bodyPr>
          <a:lstStyle/>
          <a:p>
            <a:pPr marL="0" marR="0" lvl="0" indent="0" algn="ctr" rtl="0">
              <a:lnSpc>
                <a:spcPct val="90000"/>
              </a:lnSpc>
              <a:spcBef>
                <a:spcPts val="0"/>
              </a:spcBef>
              <a:spcAft>
                <a:spcPts val="0"/>
              </a:spcAft>
              <a:buClr>
                <a:srgbClr val="3F3F3F"/>
              </a:buClr>
              <a:buSzPts val="1800"/>
              <a:buFont typeface="Arial"/>
              <a:buNone/>
            </a:pPr>
            <a:r>
              <a:rPr lang="fr" sz="1800" b="1" cap="none" dirty="0">
                <a:solidFill>
                  <a:srgbClr val="3F3F3F"/>
                </a:solidFill>
                <a:latin typeface="Quattrocento Sans"/>
                <a:ea typeface="Quattrocento Sans"/>
                <a:cs typeface="Quattrocento Sans"/>
                <a:sym typeface="Quattrocento Sans"/>
              </a:rPr>
              <a:t>PERCEPTION DU DANGER</a:t>
            </a:r>
            <a:endParaRPr dirty="0"/>
          </a:p>
        </p:txBody>
      </p:sp>
      <p:sp>
        <p:nvSpPr>
          <p:cNvPr id="11" name="Google Shape;718;g8542d053ce_1_94"/>
          <p:cNvSpPr txBox="1"/>
          <p:nvPr>
            <p:custDataLst>
              <p:tags r:id="rId2"/>
            </p:custDataLst>
          </p:nvPr>
        </p:nvSpPr>
        <p:spPr>
          <a:xfrm>
            <a:off x="7839292" y="5553241"/>
            <a:ext cx="2127967" cy="362440"/>
          </a:xfrm>
          <a:prstGeom prst="rect">
            <a:avLst/>
          </a:prstGeom>
          <a:noFill/>
          <a:ln>
            <a:noFill/>
          </a:ln>
        </p:spPr>
        <p:txBody>
          <a:bodyPr spcFirstLastPara="1" wrap="square" lIns="91425" tIns="45700" rIns="91425" bIns="45700" rtlCol="0" anchor="t" anchorCtr="0">
            <a:noAutofit/>
          </a:bodyPr>
          <a:lstStyle/>
          <a:p>
            <a:pPr marL="0" marR="0" lvl="0" indent="0" algn="ctr" rtl="0">
              <a:lnSpc>
                <a:spcPct val="90000"/>
              </a:lnSpc>
              <a:spcBef>
                <a:spcPts val="0"/>
              </a:spcBef>
              <a:spcAft>
                <a:spcPts val="0"/>
              </a:spcAft>
              <a:buClr>
                <a:srgbClr val="3F3F3F"/>
              </a:buClr>
              <a:buSzPts val="1800"/>
              <a:buFont typeface="Arial"/>
              <a:buNone/>
            </a:pPr>
            <a:r>
              <a:rPr lang="fr" sz="1800" b="1" cap="none" dirty="0">
                <a:solidFill>
                  <a:srgbClr val="3F3F3F"/>
                </a:solidFill>
                <a:latin typeface="Quattrocento Sans"/>
                <a:ea typeface="Quattrocento Sans"/>
                <a:cs typeface="Quattrocento Sans"/>
                <a:sym typeface="Quattrocento Sans"/>
              </a:rPr>
              <a:t>INDIGNATION</a:t>
            </a:r>
            <a:endParaRPr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 name="Google Shape;728;g8542d053ce_1_107" descr="Google Shape;728;g8542d053ce_1_107"/>
          <p:cNvPicPr>
            <a:picLocks noChangeAspect="1"/>
          </p:cNvPicPr>
          <p:nvPr/>
        </p:nvPicPr>
        <p:blipFill>
          <a:blip r:embed="rId4"/>
          <a:stretch>
            <a:fillRect/>
          </a:stretch>
        </p:blipFill>
        <p:spPr>
          <a:xfrm>
            <a:off x="2438400" y="2209800"/>
            <a:ext cx="1140184" cy="1672042"/>
          </a:xfrm>
          <a:prstGeom prst="rect">
            <a:avLst/>
          </a:prstGeom>
          <a:ln w="12700">
            <a:miter lim="400000"/>
          </a:ln>
        </p:spPr>
      </p:pic>
      <p:pic>
        <p:nvPicPr>
          <p:cNvPr id="381" name="Google Shape;729;g8542d053ce_1_107" descr="Google Shape;729;g8542d053ce_1_107"/>
          <p:cNvPicPr>
            <a:picLocks noChangeAspect="1"/>
          </p:cNvPicPr>
          <p:nvPr/>
        </p:nvPicPr>
        <p:blipFill>
          <a:blip r:embed="rId5"/>
          <a:stretch>
            <a:fillRect/>
          </a:stretch>
        </p:blipFill>
        <p:spPr>
          <a:xfrm>
            <a:off x="8686800" y="2315016"/>
            <a:ext cx="1061034" cy="1440368"/>
          </a:xfrm>
          <a:prstGeom prst="rect">
            <a:avLst/>
          </a:prstGeom>
          <a:ln w="12700">
            <a:miter lim="400000"/>
          </a:ln>
        </p:spPr>
      </p:pic>
      <p:sp>
        <p:nvSpPr>
          <p:cNvPr id="384" name="Google Shape;732;g8542d053ce_1_107"/>
          <p:cNvSpPr/>
          <p:nvPr/>
        </p:nvSpPr>
        <p:spPr>
          <a:xfrm>
            <a:off x="3962400" y="2677984"/>
            <a:ext cx="4343400" cy="1"/>
          </a:xfrm>
          <a:prstGeom prst="line">
            <a:avLst/>
          </a:prstGeom>
          <a:ln w="76200">
            <a:solidFill>
              <a:srgbClr val="4A7DBA"/>
            </a:solidFill>
            <a:tailEnd type="triangle"/>
          </a:ln>
        </p:spPr>
        <p:txBody>
          <a:bodyPr lIns="45719" rIns="45719"/>
          <a:lstStyle/>
          <a:p>
            <a:endParaRPr/>
          </a:p>
        </p:txBody>
      </p:sp>
      <p:sp>
        <p:nvSpPr>
          <p:cNvPr id="385" name="Google Shape;733;g8542d053ce_1_107"/>
          <p:cNvSpPr/>
          <p:nvPr/>
        </p:nvSpPr>
        <p:spPr>
          <a:xfrm rot="10800000">
            <a:off x="3886200" y="3228989"/>
            <a:ext cx="4419600" cy="504811"/>
          </a:xfrm>
          <a:prstGeom prst="rightArrow">
            <a:avLst>
              <a:gd name="adj1" fmla="val 50000"/>
              <a:gd name="adj2" fmla="val 50000"/>
            </a:avLst>
          </a:prstGeom>
          <a:solidFill>
            <a:schemeClr val="accent1"/>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386" name="Google Shape;734;g8542d053ce_1_107"/>
          <p:cNvSpPr txBox="1"/>
          <p:nvPr/>
        </p:nvSpPr>
        <p:spPr>
          <a:xfrm>
            <a:off x="6089155" y="6415610"/>
            <a:ext cx="3128162" cy="3385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200">
                <a:solidFill>
                  <a:srgbClr val="3F3F3F"/>
                </a:solidFill>
                <a:latin typeface="+mn-lt"/>
                <a:ea typeface="+mn-ea"/>
                <a:cs typeface="+mn-cs"/>
                <a:sym typeface="Source Sans Pro Regular"/>
              </a:defRPr>
            </a:lvl1pPr>
          </a:lstStyle>
          <a:p>
            <a:r>
              <a:rPr lang="fr-FR" sz="1000" dirty="0">
                <a:latin typeface="Quattrocento Sans"/>
                <a:ea typeface="Quattrocento Sans"/>
                <a:cs typeface="Quattrocento Sans"/>
                <a:sym typeface="Quattrocento Sans"/>
              </a:rPr>
              <a:t>Adapté des travaux de Peter </a:t>
            </a:r>
            <a:r>
              <a:rPr lang="fr-FR" sz="1000" dirty="0" err="1">
                <a:latin typeface="Quattrocento Sans"/>
                <a:ea typeface="Quattrocento Sans"/>
                <a:cs typeface="Quattrocento Sans"/>
                <a:sym typeface="Quattrocento Sans"/>
              </a:rPr>
              <a:t>Sandman</a:t>
            </a:r>
            <a:endParaRPr lang="fr-FR" sz="1000" dirty="0"/>
          </a:p>
          <a:p>
            <a:endParaRPr sz="1000" dirty="0"/>
          </a:p>
        </p:txBody>
      </p:sp>
      <p:grpSp>
        <p:nvGrpSpPr>
          <p:cNvPr id="389" name="Google Shape;735;g8542d053ce_1_107"/>
          <p:cNvGrpSpPr/>
          <p:nvPr/>
        </p:nvGrpSpPr>
        <p:grpSpPr>
          <a:xfrm>
            <a:off x="4764758" y="1832737"/>
            <a:ext cx="2869545" cy="2852241"/>
            <a:chOff x="-1" y="-1"/>
            <a:chExt cx="2869544" cy="2852240"/>
          </a:xfrm>
        </p:grpSpPr>
        <p:sp>
          <p:nvSpPr>
            <p:cNvPr id="387" name="Oval"/>
            <p:cNvSpPr/>
            <p:nvPr/>
          </p:nvSpPr>
          <p:spPr>
            <a:xfrm>
              <a:off x="-1" y="-1"/>
              <a:ext cx="2869544" cy="2852240"/>
            </a:xfrm>
            <a:prstGeom prst="ellipse">
              <a:avLst/>
            </a:prstGeom>
            <a:solidFill>
              <a:schemeClr val="accent6"/>
            </a:solidFill>
            <a:ln w="25400" cap="flat">
              <a:solidFill>
                <a:schemeClr val="accent6"/>
              </a:solidFill>
              <a:prstDash val="solid"/>
              <a:round/>
            </a:ln>
            <a:effectLst/>
          </p:spPr>
          <p:txBody>
            <a:bodyPr wrap="square" lIns="45719" tIns="45719" rIns="45719" bIns="45719" numCol="1" anchor="ctr">
              <a:noAutofit/>
            </a:bodyPr>
            <a:lstStyle/>
            <a:p>
              <a:pPr algn="ctr">
                <a:defRPr sz="1400">
                  <a:solidFill>
                    <a:srgbClr val="404040"/>
                  </a:solidFill>
                  <a:latin typeface="+mn-lt"/>
                  <a:ea typeface="+mn-ea"/>
                  <a:cs typeface="+mn-cs"/>
                  <a:sym typeface="Source Sans Pro Regular"/>
                </a:defRPr>
              </a:pPr>
              <a:endParaRPr/>
            </a:p>
          </p:txBody>
        </p:sp>
        <p:sp>
          <p:nvSpPr>
            <p:cNvPr id="388" name="People are more likely to be outraged by something which is imposed involuntarily, irreversible, poorly understood, unexpected, unfamiliar, uncontrollable, unfair and/or affects the vulnerable"/>
            <p:cNvSpPr txBox="1"/>
            <p:nvPr/>
          </p:nvSpPr>
          <p:spPr>
            <a:xfrm>
              <a:off x="478659" y="271978"/>
              <a:ext cx="1912224" cy="23082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400">
                  <a:solidFill>
                    <a:srgbClr val="404040"/>
                  </a:solidFill>
                  <a:latin typeface="+mn-lt"/>
                  <a:ea typeface="+mn-ea"/>
                  <a:cs typeface="+mn-cs"/>
                  <a:sym typeface="Source Sans Pro Regular"/>
                </a:defRPr>
              </a:lvl1pPr>
            </a:lstStyle>
            <a:p>
              <a:pPr lvl="0"/>
              <a:r>
                <a:rPr lang="fr-FR" sz="1200" b="1" dirty="0">
                  <a:solidFill>
                    <a:schemeClr val="tx1">
                      <a:lumMod val="75000"/>
                      <a:lumOff val="25000"/>
                    </a:schemeClr>
                  </a:solidFill>
                  <a:latin typeface="Quattrocento Sans"/>
                  <a:ea typeface="Quattrocento Sans"/>
                  <a:cs typeface="Quattrocento Sans"/>
                  <a:sym typeface="Quattrocento Sans"/>
                </a:rPr>
                <a:t>Les gens sont plus susceptibles de s’indigner contre quelque chose qu’ils perçoivent comme étant imposé contre leur gré, irréversible, mal compris, inattendu, inhabituel, incontrôlable, injuste et/ou qui affecte les personnes vulnérables</a:t>
              </a:r>
            </a:p>
          </p:txBody>
        </p:sp>
      </p:grpSp>
      <p:sp>
        <p:nvSpPr>
          <p:cNvPr id="390" name="Rectangle 7"/>
          <p:cNvSpPr txBox="1"/>
          <p:nvPr/>
        </p:nvSpPr>
        <p:spPr>
          <a:xfrm>
            <a:off x="871635" y="4850092"/>
            <a:ext cx="10082970"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200">
                <a:latin typeface="+mn-lt"/>
                <a:ea typeface="+mn-ea"/>
                <a:cs typeface="+mn-cs"/>
                <a:sym typeface="Source Sans Pro Regular"/>
              </a:defRPr>
            </a:lvl1pPr>
          </a:lstStyle>
          <a:p>
            <a:pPr lvl="0" algn="just"/>
            <a:r>
              <a:rPr lang="fr" sz="2400" dirty="0"/>
              <a:t>Réponse : les </a:t>
            </a:r>
            <a:r>
              <a:rPr lang="fr" sz="2400" dirty="0">
                <a:solidFill>
                  <a:schemeClr val="tx1"/>
                </a:solidFill>
              </a:rPr>
              <a:t>deux options sont justes, </a:t>
            </a:r>
            <a:r>
              <a:rPr lang="fr" sz="2400" dirty="0"/>
              <a:t>mais surtout la dernière. C’est-à-dire que les gens perçoivent le niveau de risque comme étant élevé en raison de leur niveau d’investissement émotionnel élevé face au problème.</a:t>
            </a:r>
          </a:p>
        </p:txBody>
      </p:sp>
      <p:sp>
        <p:nvSpPr>
          <p:cNvPr id="15" name="Google Shape;711;g8542d053ce_1_94">
            <a:extLst>
              <a:ext uri="{FF2B5EF4-FFF2-40B4-BE49-F238E27FC236}">
                <a16:creationId xmlns:a16="http://schemas.microsoft.com/office/drawing/2014/main" id="{9D8E5AE9-4289-2AA4-1E95-ADAE2C2D3AC3}"/>
              </a:ext>
            </a:extLst>
          </p:cNvPr>
          <p:cNvSpPr txBox="1">
            <a:spLocks/>
          </p:cNvSpPr>
          <p:nvPr/>
        </p:nvSpPr>
        <p:spPr>
          <a:xfrm>
            <a:off x="103539" y="0"/>
            <a:ext cx="6294501" cy="8807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nchor="ctr">
            <a:noAutofit/>
          </a:bodyPr>
          <a:lstStyle>
            <a:lvl1pPr marL="0" marR="0" indent="0" algn="l" defTabSz="266174" rtl="0" latinLnBrk="0">
              <a:lnSpc>
                <a:spcPct val="90000"/>
              </a:lnSpc>
              <a:spcBef>
                <a:spcPts val="0"/>
              </a:spcBef>
              <a:spcAft>
                <a:spcPts val="0"/>
              </a:spcAft>
              <a:buClrTx/>
              <a:buSzTx/>
              <a:buFontTx/>
              <a:buNone/>
              <a:tabLst/>
              <a:defRPr sz="2576"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dirty="0"/>
              <a:t>Le lien entre la perception du danger et l’indignation</a:t>
            </a:r>
          </a:p>
        </p:txBody>
      </p:sp>
      <p:sp>
        <p:nvSpPr>
          <p:cNvPr id="16" name="Google Shape;730;g8542d053ce_1_107"/>
          <p:cNvSpPr txBox="1"/>
          <p:nvPr>
            <p:custDataLst>
              <p:tags r:id="rId1"/>
            </p:custDataLst>
          </p:nvPr>
        </p:nvSpPr>
        <p:spPr>
          <a:xfrm>
            <a:off x="1901835" y="4046956"/>
            <a:ext cx="2127967" cy="362440"/>
          </a:xfrm>
          <a:prstGeom prst="rect">
            <a:avLst/>
          </a:prstGeom>
          <a:noFill/>
          <a:ln>
            <a:noFill/>
          </a:ln>
        </p:spPr>
        <p:txBody>
          <a:bodyPr spcFirstLastPara="1" wrap="square" lIns="91425" tIns="45700" rIns="91425" bIns="45700" rtlCol="0" anchor="t" anchorCtr="0">
            <a:noAutofit/>
          </a:bodyPr>
          <a:lstStyle/>
          <a:p>
            <a:pPr marL="0" marR="0" lvl="0" indent="0" algn="ctr" rtl="0">
              <a:lnSpc>
                <a:spcPct val="90000"/>
              </a:lnSpc>
              <a:spcBef>
                <a:spcPts val="0"/>
              </a:spcBef>
              <a:spcAft>
                <a:spcPts val="0"/>
              </a:spcAft>
              <a:buClr>
                <a:srgbClr val="3F3F3F"/>
              </a:buClr>
              <a:buSzPts val="1800"/>
              <a:buFont typeface="Arial"/>
              <a:buNone/>
            </a:pPr>
            <a:r>
              <a:rPr lang="fr" sz="1800" b="1" cap="none" dirty="0">
                <a:solidFill>
                  <a:srgbClr val="3F3F3F"/>
                </a:solidFill>
                <a:latin typeface="Quattrocento Sans"/>
                <a:ea typeface="Quattrocento Sans"/>
                <a:cs typeface="Quattrocento Sans"/>
                <a:sym typeface="Quattrocento Sans"/>
              </a:rPr>
              <a:t>PERCEPTION DU DANGER</a:t>
            </a:r>
            <a:endParaRPr dirty="0"/>
          </a:p>
        </p:txBody>
      </p:sp>
      <p:sp>
        <p:nvSpPr>
          <p:cNvPr id="17" name="Google Shape;731;g8542d053ce_1_107"/>
          <p:cNvSpPr txBox="1"/>
          <p:nvPr>
            <p:custDataLst>
              <p:tags r:id="rId2"/>
            </p:custDataLst>
          </p:nvPr>
        </p:nvSpPr>
        <p:spPr>
          <a:xfrm>
            <a:off x="8144253" y="4045741"/>
            <a:ext cx="2127967" cy="362440"/>
          </a:xfrm>
          <a:prstGeom prst="rect">
            <a:avLst/>
          </a:prstGeom>
          <a:noFill/>
          <a:ln>
            <a:noFill/>
          </a:ln>
        </p:spPr>
        <p:txBody>
          <a:bodyPr spcFirstLastPara="1" wrap="square" lIns="91425" tIns="45700" rIns="91425" bIns="45700" rtlCol="0" anchor="t" anchorCtr="0">
            <a:noAutofit/>
          </a:bodyPr>
          <a:lstStyle/>
          <a:p>
            <a:pPr marL="0" marR="0" lvl="0" indent="0" algn="ctr" rtl="0">
              <a:lnSpc>
                <a:spcPct val="90000"/>
              </a:lnSpc>
              <a:spcBef>
                <a:spcPts val="0"/>
              </a:spcBef>
              <a:spcAft>
                <a:spcPts val="0"/>
              </a:spcAft>
              <a:buClr>
                <a:srgbClr val="3F3F3F"/>
              </a:buClr>
              <a:buSzPts val="1800"/>
              <a:buFont typeface="Arial"/>
              <a:buNone/>
            </a:pPr>
            <a:r>
              <a:rPr lang="fr" sz="1800" b="1" cap="none">
                <a:solidFill>
                  <a:srgbClr val="3F3F3F"/>
                </a:solidFill>
                <a:latin typeface="Quattrocento Sans"/>
                <a:ea typeface="Quattrocento Sans"/>
                <a:cs typeface="Quattrocento Sans"/>
                <a:sym typeface="Quattrocento Sans"/>
              </a:rPr>
              <a:t>INDIGNATION</a:t>
            </a: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Google Shape;308;p8"/>
          <p:cNvSpPr txBox="1">
            <a:spLocks noGrp="1"/>
          </p:cNvSpPr>
          <p:nvPr>
            <p:ph type="body" idx="1"/>
          </p:nvPr>
        </p:nvSpPr>
        <p:spPr>
          <a:xfrm>
            <a:off x="4273551" y="1491979"/>
            <a:ext cx="7529515" cy="3874042"/>
          </a:xfrm>
          <a:prstGeom prst="rect">
            <a:avLst/>
          </a:prstGeom>
        </p:spPr>
        <p:txBody>
          <a:bodyPr lIns="0" tIns="0" rIns="0" bIns="0" anchor="t">
            <a:normAutofit lnSpcReduction="10000"/>
          </a:bodyPr>
          <a:lstStyle/>
          <a:p>
            <a:pPr>
              <a:spcBef>
                <a:spcPts val="200"/>
              </a:spcBef>
            </a:pPr>
            <a:r>
              <a:rPr lang="fr" sz="2200" dirty="0">
                <a:latin typeface="Segoe UI"/>
                <a:cs typeface="Segoe UI"/>
              </a:rPr>
              <a:t>Cette ressource d’apprentissage fait partie du Kit de formation avancée pour les équipes d’intervention rapide (KIFA EIR), et s’adresse en particulier aux membres des EIR.</a:t>
            </a:r>
          </a:p>
          <a:p>
            <a:pPr>
              <a:spcBef>
                <a:spcPts val="200"/>
              </a:spcBef>
            </a:pPr>
            <a:endParaRPr lang="en-US" sz="2200" dirty="0">
              <a:latin typeface="Segoe UI"/>
              <a:cs typeface="Segoe UI"/>
            </a:endParaRPr>
          </a:p>
          <a:p>
            <a:pPr>
              <a:spcBef>
                <a:spcPts val="200"/>
              </a:spcBef>
            </a:pPr>
            <a:r>
              <a:rPr lang="fr" sz="2200" dirty="0">
                <a:latin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a:spcBef>
                <a:spcPts val="200"/>
              </a:spcBef>
            </a:pPr>
            <a:endParaRPr lang="en-US" sz="2200" dirty="0">
              <a:latin typeface="Segoe UI"/>
              <a:cs typeface="Segoe UI"/>
            </a:endParaRPr>
          </a:p>
          <a:p>
            <a:pPr>
              <a:spcBef>
                <a:spcPts val="200"/>
              </a:spcBef>
            </a:pPr>
            <a:r>
              <a:rPr lang="fr" sz="2200" dirty="0">
                <a:latin typeface="Segoe UI"/>
                <a:cs typeface="Segoe UI"/>
              </a:rPr>
              <a:t>Le KIFA EIR est une composante du Programme de Formation des Equipes d’Intervention Rapide de l'OMS.</a:t>
            </a:r>
          </a:p>
          <a:p>
            <a:endParaRPr dirty="0"/>
          </a:p>
        </p:txBody>
      </p:sp>
      <p:sp>
        <p:nvSpPr>
          <p:cNvPr id="4" name="Google Shape;307;p8">
            <a:extLst>
              <a:ext uri="{FF2B5EF4-FFF2-40B4-BE49-F238E27FC236}">
                <a16:creationId xmlns:a16="http://schemas.microsoft.com/office/drawing/2014/main" id="{16D85784-E44F-0664-3FA7-7623A1291590}"/>
              </a:ext>
            </a:extLst>
          </p:cNvPr>
          <p:cNvSpPr txBox="1">
            <a:spLocks/>
          </p:cNvSpPr>
          <p:nvPr/>
        </p:nvSpPr>
        <p:spPr>
          <a:xfrm>
            <a:off x="381000" y="1047750"/>
            <a:ext cx="3272131" cy="917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Introduction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Google Shape;745;g8542d053ce_1_123"/>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395" name="Google Shape;746;g8542d053ce_1_123"/>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396" name="Google Shape;748;g8542d053ce_1_123"/>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lang="fr-FR" dirty="0"/>
              <a:t>RIISQUE</a:t>
            </a:r>
          </a:p>
        </p:txBody>
      </p:sp>
      <p:grpSp>
        <p:nvGrpSpPr>
          <p:cNvPr id="399" name="Google Shape;749;g8542d053ce_1_123"/>
          <p:cNvGrpSpPr/>
          <p:nvPr/>
        </p:nvGrpSpPr>
        <p:grpSpPr>
          <a:xfrm>
            <a:off x="4854536" y="2591052"/>
            <a:ext cx="2194840" cy="2068506"/>
            <a:chOff x="0" y="-1"/>
            <a:chExt cx="2028582" cy="2068504"/>
          </a:xfrm>
        </p:grpSpPr>
        <p:sp>
          <p:nvSpPr>
            <p:cNvPr id="397"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398" name="Precaution advocacy"/>
            <p:cNvSpPr txBox="1"/>
            <p:nvPr/>
          </p:nvSpPr>
          <p:spPr>
            <a:xfrm>
              <a:off x="355504" y="572609"/>
              <a:ext cx="1317573" cy="9232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pPr lvl="0"/>
              <a:r>
                <a:rPr lang="fr-FR" dirty="0">
                  <a:latin typeface="Quattrocento Sans"/>
                  <a:ea typeface="Quattrocento Sans"/>
                  <a:cs typeface="Quattrocento Sans"/>
                  <a:sym typeface="Quattrocento Sans"/>
                </a:rPr>
                <a:t>Sensibilisation préventive</a:t>
              </a:r>
            </a:p>
          </p:txBody>
        </p:sp>
      </p:grpSp>
      <p:sp>
        <p:nvSpPr>
          <p:cNvPr id="400" name="Google Shape;750;g8542d053ce_1_123"/>
          <p:cNvSpPr txBox="1"/>
          <p:nvPr/>
        </p:nvSpPr>
        <p:spPr>
          <a:xfrm>
            <a:off x="9776374" y="4028105"/>
            <a:ext cx="2482928" cy="215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300">
                <a:solidFill>
                  <a:srgbClr val="3F3F3F"/>
                </a:solidFill>
                <a:latin typeface="+mn-lt"/>
                <a:ea typeface="+mn-ea"/>
                <a:cs typeface="+mn-cs"/>
                <a:sym typeface="Source Sans Pro Regular"/>
              </a:defRPr>
            </a:lvl1pPr>
          </a:lstStyle>
          <a:p>
            <a:pPr lvl="0">
              <a:buClr>
                <a:srgbClr val="3F3F3F"/>
              </a:buClr>
              <a:buSzPts val="1395"/>
            </a:pPr>
            <a:r>
              <a:rPr lang="fr-FR" sz="1000" dirty="0">
                <a:latin typeface="Quattrocento Sans"/>
                <a:ea typeface="Quattrocento Sans"/>
                <a:cs typeface="Quattrocento Sans"/>
                <a:sym typeface="Quattrocento Sans"/>
              </a:rPr>
              <a:t>Adapté des travaux de Peter </a:t>
            </a:r>
            <a:r>
              <a:rPr lang="fr-FR" sz="1000" dirty="0" err="1">
                <a:latin typeface="Quattrocento Sans"/>
                <a:ea typeface="Quattrocento Sans"/>
                <a:cs typeface="Quattrocento Sans"/>
                <a:sym typeface="Quattrocento Sans"/>
              </a:rPr>
              <a:t>Sandman</a:t>
            </a:r>
            <a:endParaRPr lang="fr-FR" sz="1000" dirty="0"/>
          </a:p>
        </p:txBody>
      </p:sp>
      <p:grpSp>
        <p:nvGrpSpPr>
          <p:cNvPr id="403" name="Google Shape;751;g8542d053ce_1_123"/>
          <p:cNvGrpSpPr/>
          <p:nvPr/>
        </p:nvGrpSpPr>
        <p:grpSpPr>
          <a:xfrm>
            <a:off x="6810854" y="1255152"/>
            <a:ext cx="2819400" cy="2819400"/>
            <a:chOff x="0" y="0"/>
            <a:chExt cx="2819400" cy="2819400"/>
          </a:xfrm>
        </p:grpSpPr>
        <p:sp>
          <p:nvSpPr>
            <p:cNvPr id="401"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02" name="People are more comfortable with risks that feel familiar to them vs unfamiliar"/>
            <p:cNvSpPr txBox="1"/>
            <p:nvPr/>
          </p:nvSpPr>
          <p:spPr>
            <a:xfrm>
              <a:off x="471316" y="255559"/>
              <a:ext cx="1876768" cy="23082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pPr lvl="0"/>
              <a:r>
                <a:rPr lang="fr-FR" dirty="0">
                  <a:latin typeface="Quattrocento Sans"/>
                  <a:ea typeface="Quattrocento Sans"/>
                  <a:cs typeface="Quattrocento Sans"/>
                  <a:sym typeface="Quattrocento Sans"/>
                </a:rPr>
                <a:t>Les gens sont plus à l’aise avec les risques qui leur sont familiers qu’avec ceux qui leur sont peu familiers</a:t>
              </a:r>
            </a:p>
          </p:txBody>
        </p:sp>
      </p:grpSp>
      <p:sp>
        <p:nvSpPr>
          <p:cNvPr id="404" name="Google Shape;752;g8542d053ce_1_123"/>
          <p:cNvSpPr/>
          <p:nvPr/>
        </p:nvSpPr>
        <p:spPr>
          <a:xfrm rot="16200000">
            <a:off x="5254032" y="1615319"/>
            <a:ext cx="1562101" cy="571501"/>
          </a:xfrm>
          <a:prstGeom prst="rightArrow">
            <a:avLst>
              <a:gd name="adj1" fmla="val 50000"/>
              <a:gd name="adj2" fmla="val 50000"/>
            </a:avLst>
          </a:prstGeom>
          <a:solidFill>
            <a:srgbClr val="D46112"/>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405" name="Google Shape;753;g8542d053ce_1_123"/>
          <p:cNvSpPr txBox="1"/>
          <p:nvPr/>
        </p:nvSpPr>
        <p:spPr>
          <a:xfrm>
            <a:off x="3131041" y="2375396"/>
            <a:ext cx="1889751" cy="14772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a:solidFill>
                  <a:srgbClr val="3F3F3F"/>
                </a:solidFill>
                <a:latin typeface="+mn-lt"/>
                <a:ea typeface="+mn-ea"/>
                <a:cs typeface="+mn-cs"/>
                <a:sym typeface="Source Sans Pro Regular"/>
              </a:defRPr>
            </a:lvl1pPr>
          </a:lstStyle>
          <a:p>
            <a:pPr lvl="0">
              <a:buClr>
                <a:srgbClr val="3F3F3F"/>
              </a:buClr>
              <a:buSzPts val="1800"/>
            </a:pPr>
            <a:r>
              <a:rPr lang="fr-FR" dirty="0">
                <a:latin typeface="Quattrocento Sans"/>
                <a:ea typeface="Quattrocento Sans"/>
                <a:cs typeface="Quattrocento Sans"/>
                <a:sym typeface="Quattrocento Sans"/>
              </a:rPr>
              <a:t>Susciter l’indignation et l’émotion du public pour l’inciter à agir</a:t>
            </a:r>
          </a:p>
        </p:txBody>
      </p:sp>
      <p:sp>
        <p:nvSpPr>
          <p:cNvPr id="406" name="Rectangle 6"/>
          <p:cNvSpPr txBox="1"/>
          <p:nvPr/>
        </p:nvSpPr>
        <p:spPr>
          <a:xfrm>
            <a:off x="934910" y="5265743"/>
            <a:ext cx="11036958" cy="13234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900">
                <a:latin typeface="+mn-lt"/>
                <a:ea typeface="+mn-ea"/>
                <a:cs typeface="+mn-cs"/>
                <a:sym typeface="Source Sans Pro Regular"/>
              </a:defRPr>
            </a:lvl1pPr>
          </a:lstStyle>
          <a:p>
            <a:pPr lvl="0"/>
            <a:r>
              <a:rPr lang="fr" sz="2000" dirty="0"/>
              <a:t>Dans </a:t>
            </a:r>
            <a:r>
              <a:rPr lang="fr" sz="2000" dirty="0">
                <a:solidFill>
                  <a:schemeClr val="tx1"/>
                </a:solidFill>
              </a:rPr>
              <a:t>ce scénario</a:t>
            </a:r>
            <a:r>
              <a:rPr lang="fr" sz="2000" dirty="0"/>
              <a:t>, nous voulons élever le niveau d’investissement émotionnel des gens afin qu’il corresponde au risque réel relatif au problème.
Par exemple, les images préoccupantes qui figurent sur les emballages de paquets de cigarettes, ou les publicités graphiques sur la sécurité routière. </a:t>
            </a:r>
          </a:p>
        </p:txBody>
      </p:sp>
      <p:sp>
        <p:nvSpPr>
          <p:cNvPr id="407" name="Google Shape;747;g8542d053ce_1_123"/>
          <p:cNvSpPr txBox="1">
            <a:spLocks noGrp="1"/>
          </p:cNvSpPr>
          <p:nvPr>
            <p:ph type="body" idx="1"/>
          </p:nvPr>
        </p:nvSpPr>
        <p:spPr>
          <a:xfrm>
            <a:off x="795867" y="938072"/>
            <a:ext cx="1699950" cy="572639"/>
          </a:xfrm>
          <a:prstGeom prst="rect">
            <a:avLst/>
          </a:prstGeom>
        </p:spPr>
        <p:txBody>
          <a:bodyPr lIns="45699" tIns="45699" rIns="45699" bIns="45699">
            <a:normAutofit/>
          </a:bodyPr>
          <a:lstStyle>
            <a:lvl1pPr>
              <a:spcBef>
                <a:spcPts val="0"/>
              </a:spcBef>
              <a:defRPr sz="1600">
                <a:latin typeface="Source Sans Pro Bold"/>
                <a:ea typeface="Source Sans Pro Bold"/>
                <a:cs typeface="Source Sans Pro Bold"/>
                <a:sym typeface="Source Sans Pro Bold"/>
              </a:defRPr>
            </a:lvl1pPr>
          </a:lstStyle>
          <a:p>
            <a:r>
              <a:rPr lang="fr-FR" dirty="0"/>
              <a:t>INDIGNATION</a:t>
            </a:r>
          </a:p>
        </p:txBody>
      </p:sp>
      <p:sp>
        <p:nvSpPr>
          <p:cNvPr id="2" name="Title 1">
            <a:extLst>
              <a:ext uri="{FF2B5EF4-FFF2-40B4-BE49-F238E27FC236}">
                <a16:creationId xmlns:a16="http://schemas.microsoft.com/office/drawing/2014/main" id="{70ECBA60-83DC-EAD5-129C-64BD0A4CF0B8}"/>
              </a:ext>
            </a:extLst>
          </p:cNvPr>
          <p:cNvSpPr txBox="1">
            <a:spLocks/>
          </p:cNvSpPr>
          <p:nvPr/>
        </p:nvSpPr>
        <p:spPr>
          <a:xfrm>
            <a:off x="62656" y="-22272"/>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Indignation et risque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04"/>
                                        </p:tgtEl>
                                        <p:attrNameLst>
                                          <p:attrName>style.visibility</p:attrName>
                                        </p:attrNameLst>
                                      </p:cBhvr>
                                      <p:to>
                                        <p:strVal val="visible"/>
                                      </p:to>
                                    </p:set>
                                    <p:animEffect transition="in" filter="fade">
                                      <p:cBhvr>
                                        <p:cTn id="11" dur="500"/>
                                        <p:tgtEl>
                                          <p:spTgt spid="404"/>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 grpId="0" animBg="1" advAuto="0"/>
      <p:bldP spid="403" grpId="0" animBg="1" advAuto="0"/>
      <p:bldP spid="404" grpId="0" animBg="1" advAuto="0"/>
      <p:bldP spid="405"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7" name="Google Shape;767;g8542d053ce_1_140"/>
          <p:cNvGrpSpPr/>
          <p:nvPr/>
        </p:nvGrpSpPr>
        <p:grpSpPr>
          <a:xfrm>
            <a:off x="3248949" y="1113531"/>
            <a:ext cx="2028584" cy="2068505"/>
            <a:chOff x="0" y="-1"/>
            <a:chExt cx="2028582" cy="2068504"/>
          </a:xfrm>
        </p:grpSpPr>
        <p:sp>
          <p:nvSpPr>
            <p:cNvPr id="415"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sz="1600">
                  <a:solidFill>
                    <a:srgbClr val="FFFFFF"/>
                  </a:solidFill>
                  <a:latin typeface="+mn-lt"/>
                  <a:ea typeface="+mn-ea"/>
                  <a:cs typeface="+mn-cs"/>
                  <a:sym typeface="Source Sans Pro Regular"/>
                </a:defRPr>
              </a:pPr>
              <a:endParaRPr/>
            </a:p>
          </p:txBody>
        </p:sp>
        <p:sp>
          <p:nvSpPr>
            <p:cNvPr id="416" name="Outrage management"/>
            <p:cNvSpPr txBox="1"/>
            <p:nvPr/>
          </p:nvSpPr>
          <p:spPr>
            <a:xfrm>
              <a:off x="319935" y="711107"/>
              <a:ext cx="1388713" cy="6462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600">
                  <a:solidFill>
                    <a:srgbClr val="FFFFFF"/>
                  </a:solidFill>
                  <a:latin typeface="+mn-lt"/>
                  <a:ea typeface="+mn-ea"/>
                  <a:cs typeface="+mn-cs"/>
                  <a:sym typeface="Source Sans Pro Regular"/>
                </a:defRPr>
              </a:lvl1pPr>
            </a:lstStyle>
            <a:p>
              <a:r>
                <a:rPr lang="fr-FR" sz="1800" dirty="0"/>
                <a:t>Gestion de l’indignation</a:t>
              </a:r>
              <a:endParaRPr sz="1800" dirty="0"/>
            </a:p>
          </p:txBody>
        </p:sp>
      </p:grpSp>
      <p:sp>
        <p:nvSpPr>
          <p:cNvPr id="418" name="Google Shape;768;g8542d053ce_1_140"/>
          <p:cNvSpPr txBox="1"/>
          <p:nvPr/>
        </p:nvSpPr>
        <p:spPr>
          <a:xfrm>
            <a:off x="4957598" y="6462817"/>
            <a:ext cx="2324652" cy="215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80000"/>
              </a:lnSpc>
              <a:defRPr sz="1300">
                <a:solidFill>
                  <a:srgbClr val="3F3F3F"/>
                </a:solidFill>
                <a:latin typeface="+mn-lt"/>
                <a:ea typeface="+mn-ea"/>
                <a:cs typeface="+mn-cs"/>
                <a:sym typeface="Source Sans Pro Regular"/>
              </a:defRPr>
            </a:lvl1pPr>
          </a:lstStyle>
          <a:p>
            <a:pPr lvl="0">
              <a:buClr>
                <a:srgbClr val="3F3F3F"/>
              </a:buClr>
              <a:buSzPts val="1395"/>
            </a:pPr>
            <a:r>
              <a:rPr lang="fr-FR" sz="1000" dirty="0">
                <a:latin typeface="Quattrocento Sans"/>
                <a:ea typeface="Quattrocento Sans"/>
                <a:cs typeface="Quattrocento Sans"/>
                <a:sym typeface="Quattrocento Sans"/>
              </a:rPr>
              <a:t>Adapté des travaux de Peter </a:t>
            </a:r>
            <a:r>
              <a:rPr lang="fr-FR" sz="1000" dirty="0" err="1">
                <a:latin typeface="Quattrocento Sans"/>
                <a:ea typeface="Quattrocento Sans"/>
                <a:cs typeface="Quattrocento Sans"/>
                <a:sym typeface="Quattrocento Sans"/>
              </a:rPr>
              <a:t>Sandman</a:t>
            </a:r>
            <a:endParaRPr lang="fr-FR" sz="1000" dirty="0"/>
          </a:p>
        </p:txBody>
      </p:sp>
      <p:grpSp>
        <p:nvGrpSpPr>
          <p:cNvPr id="421" name="Google Shape;769;g8542d053ce_1_140"/>
          <p:cNvGrpSpPr/>
          <p:nvPr/>
        </p:nvGrpSpPr>
        <p:grpSpPr>
          <a:xfrm>
            <a:off x="7439151" y="1666988"/>
            <a:ext cx="2819400" cy="2819401"/>
            <a:chOff x="0" y="0"/>
            <a:chExt cx="2819400" cy="2819400"/>
          </a:xfrm>
        </p:grpSpPr>
        <p:sp>
          <p:nvSpPr>
            <p:cNvPr id="419"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20" name="People cannot hear you until they feel listened to"/>
            <p:cNvSpPr txBox="1"/>
            <p:nvPr/>
          </p:nvSpPr>
          <p:spPr>
            <a:xfrm>
              <a:off x="471316" y="394060"/>
              <a:ext cx="1876768" cy="20312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r>
                <a:rPr lang="fr-FR" dirty="0">
                  <a:latin typeface="Quattrocento Sans"/>
                  <a:ea typeface="Quattrocento Sans"/>
                  <a:cs typeface="Quattrocento Sans"/>
                  <a:sym typeface="Quattrocento Sans"/>
                </a:rPr>
                <a:t>Les gens ne peuvent pas vous entendre tant qu’ils ne se sentent pas écoutés</a:t>
              </a:r>
            </a:p>
            <a:p>
              <a:r>
                <a:rPr lang="hu-HU" dirty="0"/>
                <a:t>.</a:t>
              </a:r>
              <a:endParaRPr dirty="0"/>
            </a:p>
          </p:txBody>
        </p:sp>
      </p:grpSp>
      <p:sp>
        <p:nvSpPr>
          <p:cNvPr id="422" name="Google Shape;770;g8542d053ce_1_140"/>
          <p:cNvSpPr/>
          <p:nvPr/>
        </p:nvSpPr>
        <p:spPr>
          <a:xfrm rot="5400000">
            <a:off x="3807804" y="3392545"/>
            <a:ext cx="910873" cy="571501"/>
          </a:xfrm>
          <a:prstGeom prst="rightArrow">
            <a:avLst>
              <a:gd name="adj1" fmla="val 50000"/>
              <a:gd name="adj2" fmla="val 50000"/>
            </a:avLst>
          </a:prstGeom>
          <a:solidFill>
            <a:srgbClr val="D46112"/>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423" name="Google Shape;771;g8542d053ce_1_140"/>
          <p:cNvSpPr txBox="1"/>
          <p:nvPr/>
        </p:nvSpPr>
        <p:spPr>
          <a:xfrm>
            <a:off x="5278999" y="2515748"/>
            <a:ext cx="2203447" cy="20425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lvl="0">
              <a:lnSpc>
                <a:spcPct val="90000"/>
              </a:lnSpc>
              <a:buClr>
                <a:srgbClr val="3F3F3F"/>
              </a:buClr>
              <a:buSzPts val="1800"/>
            </a:pPr>
            <a:r>
              <a:rPr lang="fr-FR" sz="1400" dirty="0">
                <a:solidFill>
                  <a:srgbClr val="3F3F3F"/>
                </a:solidFill>
                <a:latin typeface="Quattrocento Sans"/>
                <a:ea typeface="Quattrocento Sans"/>
                <a:cs typeface="Quattrocento Sans"/>
                <a:sym typeface="Quattrocento Sans"/>
              </a:rPr>
              <a:t>Toujours être à l’écoute !! </a:t>
            </a:r>
            <a:endParaRPr lang="fr-FR" sz="1400" dirty="0"/>
          </a:p>
          <a:p>
            <a:pPr lvl="0">
              <a:lnSpc>
                <a:spcPct val="90000"/>
              </a:lnSpc>
              <a:spcBef>
                <a:spcPts val="360"/>
              </a:spcBef>
              <a:buClr>
                <a:srgbClr val="3F3F3F"/>
              </a:buClr>
              <a:buSzPts val="1800"/>
            </a:pPr>
            <a:endParaRPr lang="fr-FR" sz="1400" dirty="0">
              <a:solidFill>
                <a:srgbClr val="3F3F3F"/>
              </a:solidFill>
              <a:latin typeface="Quattrocento Sans"/>
              <a:ea typeface="Quattrocento Sans"/>
              <a:cs typeface="Quattrocento Sans"/>
              <a:sym typeface="Quattrocento Sans"/>
            </a:endParaRPr>
          </a:p>
          <a:p>
            <a:pPr lvl="0">
              <a:lnSpc>
                <a:spcPct val="90000"/>
              </a:lnSpc>
              <a:spcBef>
                <a:spcPts val="360"/>
              </a:spcBef>
              <a:buClr>
                <a:srgbClr val="3F3F3F"/>
              </a:buClr>
              <a:buSzPts val="1800"/>
            </a:pPr>
            <a:r>
              <a:rPr lang="fr-FR" sz="1400" dirty="0">
                <a:solidFill>
                  <a:srgbClr val="3F3F3F"/>
                </a:solidFill>
                <a:latin typeface="Quattrocento Sans"/>
                <a:ea typeface="Quattrocento Sans"/>
                <a:cs typeface="Quattrocento Sans"/>
                <a:sym typeface="Quattrocento Sans"/>
              </a:rPr>
              <a:t>Permettre aux gens d’exprimer leurs préoccupations.</a:t>
            </a:r>
            <a:endParaRPr lang="fr-FR" sz="1400" dirty="0"/>
          </a:p>
          <a:p>
            <a:pPr lvl="0">
              <a:lnSpc>
                <a:spcPct val="90000"/>
              </a:lnSpc>
              <a:spcBef>
                <a:spcPts val="360"/>
              </a:spcBef>
              <a:buClr>
                <a:srgbClr val="3F3F3F"/>
              </a:buClr>
              <a:buSzPts val="1800"/>
            </a:pPr>
            <a:endParaRPr lang="fr-FR" sz="1400" dirty="0">
              <a:solidFill>
                <a:srgbClr val="3F3F3F"/>
              </a:solidFill>
              <a:latin typeface="Quattrocento Sans"/>
              <a:ea typeface="Quattrocento Sans"/>
              <a:cs typeface="Quattrocento Sans"/>
              <a:sym typeface="Quattrocento Sans"/>
            </a:endParaRPr>
          </a:p>
          <a:p>
            <a:pPr lvl="0">
              <a:lnSpc>
                <a:spcPct val="90000"/>
              </a:lnSpc>
              <a:spcBef>
                <a:spcPts val="360"/>
              </a:spcBef>
              <a:buClr>
                <a:srgbClr val="3F3F3F"/>
              </a:buClr>
              <a:buSzPts val="1800"/>
            </a:pPr>
            <a:r>
              <a:rPr lang="fr-FR" sz="1400" dirty="0">
                <a:solidFill>
                  <a:srgbClr val="3F3F3F"/>
                </a:solidFill>
                <a:latin typeface="Quattrocento Sans"/>
                <a:ea typeface="Quattrocento Sans"/>
                <a:cs typeface="Quattrocento Sans"/>
                <a:sym typeface="Quattrocento Sans"/>
              </a:rPr>
              <a:t>Faire preuve d’empathie et communiquer calmement les faits</a:t>
            </a:r>
            <a:endParaRPr lang="fr-FR" sz="1400" dirty="0"/>
          </a:p>
        </p:txBody>
      </p:sp>
      <p:sp>
        <p:nvSpPr>
          <p:cNvPr id="424" name="Rectangle 6"/>
          <p:cNvSpPr txBox="1"/>
          <p:nvPr/>
        </p:nvSpPr>
        <p:spPr>
          <a:xfrm>
            <a:off x="306167" y="5178496"/>
            <a:ext cx="1157966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600">
                <a:latin typeface="+mn-lt"/>
                <a:ea typeface="+mn-ea"/>
                <a:cs typeface="+mn-cs"/>
                <a:sym typeface="Source Sans Pro Regular"/>
              </a:defRPr>
            </a:lvl1pPr>
          </a:lstStyle>
          <a:p>
            <a:pPr lvl="0" algn="just"/>
            <a:r>
              <a:rPr lang="fr" dirty="0">
                <a:solidFill>
                  <a:schemeClr val="tx1"/>
                </a:solidFill>
              </a:rPr>
              <a:t>Dans ce scénario, l’indignation et la peur dépassent de loin le risque réel. Ce que nous voulons faire c’est calmer le public. Vous ne pouvez pas le faire en disant aux gens qu’ils sont irrationnels ou qu’ils ont tort, ou tout simplement en leur disant « ne paniquez pas ». Ils doivent sentir qu’ils sont compris. L’une des principales mesures d’intervention consiste à faire preuve d’empathie  – « Je comprends vos préoccupations quant à la sécurité de vos enfants </a:t>
            </a:r>
            <a:r>
              <a:rPr lang="fr" dirty="0"/>
              <a:t>».</a:t>
            </a:r>
          </a:p>
        </p:txBody>
      </p:sp>
      <p:sp>
        <p:nvSpPr>
          <p:cNvPr id="7" name="Google Shape;745;g8542d053ce_1_123">
            <a:extLst>
              <a:ext uri="{FF2B5EF4-FFF2-40B4-BE49-F238E27FC236}">
                <a16:creationId xmlns:a16="http://schemas.microsoft.com/office/drawing/2014/main" id="{DFBF2600-C8A1-DA25-36B2-85049A5D471F}"/>
              </a:ext>
            </a:extLst>
          </p:cNvPr>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8" name="Google Shape;746;g8542d053ce_1_123">
            <a:extLst>
              <a:ext uri="{FF2B5EF4-FFF2-40B4-BE49-F238E27FC236}">
                <a16:creationId xmlns:a16="http://schemas.microsoft.com/office/drawing/2014/main" id="{BFF8200B-9B92-8532-E015-E5FA3949A1FB}"/>
              </a:ext>
            </a:extLst>
          </p:cNvPr>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9" name="Google Shape;748;g8542d053ce_1_123">
            <a:extLst>
              <a:ext uri="{FF2B5EF4-FFF2-40B4-BE49-F238E27FC236}">
                <a16:creationId xmlns:a16="http://schemas.microsoft.com/office/drawing/2014/main" id="{4A133B46-68A8-58E0-67D6-4ACD5C140D95}"/>
              </a:ext>
            </a:extLst>
          </p:cNvPr>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lang="fr-FR" dirty="0"/>
              <a:t>RISQUE</a:t>
            </a:r>
          </a:p>
        </p:txBody>
      </p:sp>
      <p:sp>
        <p:nvSpPr>
          <p:cNvPr id="10" name="Google Shape;747;g8542d053ce_1_123">
            <a:extLst>
              <a:ext uri="{FF2B5EF4-FFF2-40B4-BE49-F238E27FC236}">
                <a16:creationId xmlns:a16="http://schemas.microsoft.com/office/drawing/2014/main" id="{EF4B0895-292B-4EB1-198C-9C02510B9AD3}"/>
              </a:ext>
            </a:extLst>
          </p:cNvPr>
          <p:cNvSpPr txBox="1">
            <a:spLocks noGrp="1"/>
          </p:cNvSpPr>
          <p:nvPr>
            <p:ph type="body" idx="1"/>
          </p:nvPr>
        </p:nvSpPr>
        <p:spPr>
          <a:xfrm>
            <a:off x="1271743" y="1497840"/>
            <a:ext cx="1276148" cy="326800"/>
          </a:xfrm>
          <a:prstGeom prst="rect">
            <a:avLst/>
          </a:prstGeom>
        </p:spPr>
        <p:txBody>
          <a:bodyPr lIns="45699" tIns="45699" rIns="45699" bIns="45699">
            <a:normAutofit fontScale="85000" lnSpcReduction="10000"/>
          </a:bodyPr>
          <a:lstStyle>
            <a:lvl1pPr>
              <a:spcBef>
                <a:spcPts val="0"/>
              </a:spcBef>
              <a:defRPr sz="1600">
                <a:latin typeface="Source Sans Pro Bold"/>
                <a:ea typeface="Source Sans Pro Bold"/>
                <a:cs typeface="Source Sans Pro Bold"/>
                <a:sym typeface="Source Sans Pro Bold"/>
              </a:defRPr>
            </a:lvl1pPr>
          </a:lstStyle>
          <a:p>
            <a:r>
              <a:rPr lang="fr-FR" dirty="0"/>
              <a:t>INDIGNATION</a:t>
            </a:r>
          </a:p>
        </p:txBody>
      </p:sp>
      <p:sp>
        <p:nvSpPr>
          <p:cNvPr id="17" name="Title 1">
            <a:extLst>
              <a:ext uri="{FF2B5EF4-FFF2-40B4-BE49-F238E27FC236}">
                <a16:creationId xmlns:a16="http://schemas.microsoft.com/office/drawing/2014/main" id="{70ECBA60-83DC-EAD5-129C-64BD0A4CF0B8}"/>
              </a:ext>
            </a:extLst>
          </p:cNvPr>
          <p:cNvSpPr txBox="1">
            <a:spLocks/>
          </p:cNvSpPr>
          <p:nvPr/>
        </p:nvSpPr>
        <p:spPr>
          <a:xfrm>
            <a:off x="138856" y="-22272"/>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Indignation et risque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22"/>
                                        </p:tgtEl>
                                        <p:attrNameLst>
                                          <p:attrName>style.visibility</p:attrName>
                                        </p:attrNameLst>
                                      </p:cBhvr>
                                      <p:to>
                                        <p:strVal val="visible"/>
                                      </p:to>
                                    </p:set>
                                    <p:animEffect transition="in" filter="fade">
                                      <p:cBhvr>
                                        <p:cTn id="11" dur="500"/>
                                        <p:tgtEl>
                                          <p:spTgt spid="422"/>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animBg="1" advAuto="0"/>
      <p:bldP spid="421" grpId="0" animBg="1" advAuto="0"/>
      <p:bldP spid="422" grpId="0" animBg="1" advAuto="0"/>
      <p:bldP spid="423"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 name="Google Shape;784;g8542d053ce_1_156"/>
          <p:cNvGrpSpPr/>
          <p:nvPr/>
        </p:nvGrpSpPr>
        <p:grpSpPr>
          <a:xfrm>
            <a:off x="5124071" y="1286824"/>
            <a:ext cx="2287105" cy="2282684"/>
            <a:chOff x="-1" y="-1"/>
            <a:chExt cx="2287104" cy="2282682"/>
          </a:xfrm>
        </p:grpSpPr>
        <p:sp>
          <p:nvSpPr>
            <p:cNvPr id="431" name="Circle"/>
            <p:cNvSpPr/>
            <p:nvPr/>
          </p:nvSpPr>
          <p:spPr>
            <a:xfrm>
              <a:off x="-1" y="-1"/>
              <a:ext cx="2287104" cy="2282682"/>
            </a:xfrm>
            <a:prstGeom prst="ellipse">
              <a:avLst/>
            </a:prstGeom>
            <a:solidFill>
              <a:srgbClr val="D46112"/>
            </a:solidFill>
            <a:ln w="25400" cap="flat">
              <a:solidFill>
                <a:schemeClr val="accent5"/>
              </a:solidFill>
              <a:prstDash val="solid"/>
              <a:round/>
            </a:ln>
            <a:effectLst/>
          </p:spPr>
          <p:txBody>
            <a:bodyPr wrap="square" lIns="45719" tIns="45719" rIns="45719" bIns="45719" numCol="1" anchor="ctr">
              <a:noAutofit/>
            </a:bodyPr>
            <a:lstStyle/>
            <a:p>
              <a:pPr algn="ctr">
                <a:defRPr sz="1300">
                  <a:solidFill>
                    <a:srgbClr val="FFFFFF"/>
                  </a:solidFill>
                  <a:latin typeface="+mn-lt"/>
                  <a:ea typeface="+mn-ea"/>
                  <a:cs typeface="+mn-cs"/>
                  <a:sym typeface="Source Sans Pro Regular"/>
                </a:defRPr>
              </a:pPr>
              <a:endParaRPr/>
            </a:p>
          </p:txBody>
        </p:sp>
        <p:sp>
          <p:nvSpPr>
            <p:cNvPr id="432" name="Crisis communication"/>
            <p:cNvSpPr txBox="1"/>
            <p:nvPr/>
          </p:nvSpPr>
          <p:spPr>
            <a:xfrm>
              <a:off x="309651" y="679697"/>
              <a:ext cx="1667800" cy="92328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1300">
                  <a:solidFill>
                    <a:srgbClr val="FFFFFF"/>
                  </a:solidFill>
                  <a:latin typeface="+mn-lt"/>
                  <a:ea typeface="+mn-ea"/>
                  <a:cs typeface="+mn-cs"/>
                  <a:sym typeface="Source Sans Pro Regular"/>
                </a:defRPr>
              </a:lvl1pPr>
            </a:lstStyle>
            <a:p>
              <a:pPr lvl="0"/>
              <a:r>
                <a:rPr lang="fr-FR" sz="1800" dirty="0">
                  <a:latin typeface="Quattrocento Sans"/>
                  <a:ea typeface="Quattrocento Sans"/>
                  <a:cs typeface="Quattrocento Sans"/>
                  <a:sym typeface="Quattrocento Sans"/>
                </a:rPr>
                <a:t>Communication en situation de crise</a:t>
              </a:r>
            </a:p>
          </p:txBody>
        </p:sp>
      </p:grpSp>
      <p:grpSp>
        <p:nvGrpSpPr>
          <p:cNvPr id="436" name="Google Shape;786;g8542d053ce_1_156"/>
          <p:cNvGrpSpPr/>
          <p:nvPr/>
        </p:nvGrpSpPr>
        <p:grpSpPr>
          <a:xfrm>
            <a:off x="7543800" y="2133600"/>
            <a:ext cx="2819400" cy="2819400"/>
            <a:chOff x="0" y="0"/>
            <a:chExt cx="2819400" cy="2819400"/>
          </a:xfrm>
        </p:grpSpPr>
        <p:sp>
          <p:nvSpPr>
            <p:cNvPr id="434"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35" name="“We are all in this together”"/>
            <p:cNvSpPr txBox="1"/>
            <p:nvPr/>
          </p:nvSpPr>
          <p:spPr>
            <a:xfrm>
              <a:off x="471316" y="948057"/>
              <a:ext cx="1876768" cy="92328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a:solidFill>
                    <a:srgbClr val="FFFFFF"/>
                  </a:solidFill>
                  <a:latin typeface="+mn-lt"/>
                  <a:ea typeface="+mn-ea"/>
                  <a:cs typeface="+mn-cs"/>
                  <a:sym typeface="Source Sans Pro Regular"/>
                </a:defRPr>
              </a:lvl1pPr>
            </a:lstStyle>
            <a:p>
              <a:pPr lvl="0"/>
              <a:r>
                <a:rPr lang="fr-FR" dirty="0">
                  <a:latin typeface="Quattrocento Sans"/>
                  <a:ea typeface="Quattrocento Sans"/>
                  <a:cs typeface="Quattrocento Sans"/>
                  <a:sym typeface="Quattrocento Sans"/>
                </a:rPr>
                <a:t>Communiquer un sentiment de solidarité </a:t>
              </a:r>
            </a:p>
          </p:txBody>
        </p:sp>
      </p:grpSp>
      <p:sp>
        <p:nvSpPr>
          <p:cNvPr id="437" name="Google Shape;787;g8542d053ce_1_156"/>
          <p:cNvSpPr txBox="1"/>
          <p:nvPr/>
        </p:nvSpPr>
        <p:spPr>
          <a:xfrm>
            <a:off x="2875971" y="1497839"/>
            <a:ext cx="2616050" cy="30212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lvl="0">
              <a:buClr>
                <a:srgbClr val="3F3F3F"/>
              </a:buClr>
              <a:buSzPts val="1800"/>
            </a:pPr>
            <a:r>
              <a:rPr lang="fr-FR" dirty="0">
                <a:solidFill>
                  <a:srgbClr val="3F3F3F"/>
                </a:solidFill>
                <a:latin typeface="Quattrocento Sans"/>
                <a:ea typeface="Quattrocento Sans"/>
                <a:cs typeface="Quattrocento Sans"/>
                <a:sym typeface="Quattrocento Sans"/>
              </a:rPr>
              <a:t>Expliquer les événements en cours</a:t>
            </a:r>
            <a:endParaRPr lang="fr-FR" dirty="0"/>
          </a:p>
          <a:p>
            <a:pPr lvl="0">
              <a:spcBef>
                <a:spcPts val="360"/>
              </a:spcBef>
              <a:buClr>
                <a:srgbClr val="3F3F3F"/>
              </a:buClr>
              <a:buSzPts val="1800"/>
            </a:pPr>
            <a:endParaRPr lang="fr-FR" dirty="0">
              <a:solidFill>
                <a:srgbClr val="3F3F3F"/>
              </a:solidFill>
              <a:latin typeface="Quattrocento Sans"/>
              <a:ea typeface="Quattrocento Sans"/>
              <a:cs typeface="Quattrocento Sans"/>
              <a:sym typeface="Quattrocento Sans"/>
            </a:endParaRPr>
          </a:p>
          <a:p>
            <a:pPr lvl="0">
              <a:spcBef>
                <a:spcPts val="360"/>
              </a:spcBef>
              <a:buClr>
                <a:srgbClr val="3F3F3F"/>
              </a:buClr>
              <a:buSzPts val="1800"/>
            </a:pPr>
            <a:r>
              <a:rPr lang="fr-FR" dirty="0">
                <a:solidFill>
                  <a:srgbClr val="3F3F3F"/>
                </a:solidFill>
                <a:latin typeface="Quattrocento Sans"/>
                <a:ea typeface="Quattrocento Sans"/>
                <a:cs typeface="Quattrocento Sans"/>
                <a:sym typeface="Quattrocento Sans"/>
              </a:rPr>
              <a:t>Tenir compte des émotions</a:t>
            </a:r>
            <a:endParaRPr lang="fr-FR" dirty="0">
              <a:solidFill>
                <a:srgbClr val="3F3F3F"/>
              </a:solidFill>
              <a:latin typeface="Quattrocento Sans"/>
              <a:ea typeface="Quattrocento Sans"/>
              <a:cs typeface="Quattrocento Sans"/>
            </a:endParaRPr>
          </a:p>
          <a:p>
            <a:pPr lvl="0">
              <a:spcBef>
                <a:spcPts val="360"/>
              </a:spcBef>
              <a:buClr>
                <a:srgbClr val="3F3F3F"/>
              </a:buClr>
              <a:buSzPts val="1800"/>
            </a:pPr>
            <a:endParaRPr lang="fr-FR" dirty="0">
              <a:solidFill>
                <a:srgbClr val="3F3F3F"/>
              </a:solidFill>
              <a:latin typeface="Quattrocento Sans"/>
              <a:ea typeface="Quattrocento Sans"/>
              <a:cs typeface="Quattrocento Sans"/>
              <a:sym typeface="Quattrocento Sans"/>
            </a:endParaRPr>
          </a:p>
          <a:p>
            <a:pPr lvl="0">
              <a:spcBef>
                <a:spcPts val="360"/>
              </a:spcBef>
              <a:buClr>
                <a:srgbClr val="3F3F3F"/>
              </a:buClr>
              <a:buSzPts val="1800"/>
            </a:pPr>
            <a:r>
              <a:rPr lang="fr-FR" dirty="0">
                <a:solidFill>
                  <a:srgbClr val="3F3F3F"/>
                </a:solidFill>
                <a:latin typeface="Quattrocento Sans"/>
                <a:ea typeface="Quattrocento Sans"/>
                <a:cs typeface="Quattrocento Sans"/>
                <a:sym typeface="Quattrocento Sans"/>
              </a:rPr>
              <a:t>La solidarité est essentielle</a:t>
            </a:r>
            <a:endParaRPr lang="fr-FR" dirty="0"/>
          </a:p>
          <a:p>
            <a:pPr>
              <a:spcBef>
                <a:spcPts val="300"/>
              </a:spcBef>
              <a:defRPr>
                <a:solidFill>
                  <a:srgbClr val="3F3F3F"/>
                </a:solidFill>
                <a:latin typeface="+mn-lt"/>
                <a:ea typeface="+mn-ea"/>
                <a:cs typeface="+mn-cs"/>
                <a:sym typeface="Source Sans Pro Regular"/>
              </a:defRPr>
            </a:pPr>
            <a:endParaRPr sz="1400" dirty="0"/>
          </a:p>
          <a:p>
            <a:pPr>
              <a:spcBef>
                <a:spcPts val="300"/>
              </a:spcBef>
              <a:defRPr>
                <a:solidFill>
                  <a:srgbClr val="3F3F3F"/>
                </a:solidFill>
                <a:latin typeface="+mn-lt"/>
                <a:ea typeface="+mn-ea"/>
                <a:cs typeface="+mn-cs"/>
                <a:sym typeface="Source Sans Pro Regular"/>
              </a:defRPr>
            </a:pPr>
            <a:endParaRPr sz="1400" dirty="0"/>
          </a:p>
        </p:txBody>
      </p:sp>
      <p:sp>
        <p:nvSpPr>
          <p:cNvPr id="438" name="Rectangle 4"/>
          <p:cNvSpPr txBox="1"/>
          <p:nvPr/>
        </p:nvSpPr>
        <p:spPr>
          <a:xfrm>
            <a:off x="208974" y="5469466"/>
            <a:ext cx="1177405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600">
                <a:latin typeface="+mn-lt"/>
                <a:ea typeface="+mn-ea"/>
                <a:cs typeface="+mn-cs"/>
                <a:sym typeface="Source Sans Pro Regular"/>
              </a:defRPr>
            </a:lvl1pPr>
          </a:lstStyle>
          <a:p>
            <a:pPr lvl="0" algn="ctr"/>
            <a:r>
              <a:rPr lang="fr" dirty="0">
                <a:solidFill>
                  <a:schemeClr val="tx1"/>
                </a:solidFill>
              </a:rPr>
              <a:t>Dans ce scénario, la perception du risque est élevée, mais cel</a:t>
            </a:r>
            <a:r>
              <a:rPr lang="fr-CA" dirty="0">
                <a:solidFill>
                  <a:schemeClr val="tx1"/>
                </a:solidFill>
              </a:rPr>
              <a:t>a</a:t>
            </a:r>
            <a:r>
              <a:rPr lang="fr" dirty="0">
                <a:solidFill>
                  <a:schemeClr val="tx1"/>
                </a:solidFill>
              </a:rPr>
              <a:t> peut se comprendre. Ce scénario reflète la véritable crise nationale, voire internationale, à laquelle nous nous préparons.</a:t>
            </a:r>
            <a:r>
              <a:rPr lang="fr" dirty="0"/>
              <a:t> </a:t>
            </a:r>
          </a:p>
        </p:txBody>
      </p:sp>
      <p:sp>
        <p:nvSpPr>
          <p:cNvPr id="4" name="Google Shape;745;g8542d053ce_1_123">
            <a:extLst>
              <a:ext uri="{FF2B5EF4-FFF2-40B4-BE49-F238E27FC236}">
                <a16:creationId xmlns:a16="http://schemas.microsoft.com/office/drawing/2014/main" id="{94D2B7BA-CAB6-40D6-36BE-7B6B58D34D8A}"/>
              </a:ext>
            </a:extLst>
          </p:cNvPr>
          <p:cNvSpPr/>
          <p:nvPr/>
        </p:nvSpPr>
        <p:spPr>
          <a:xfrm flipV="1">
            <a:off x="2624616" y="1225855"/>
            <a:ext cx="1" cy="3657602"/>
          </a:xfrm>
          <a:prstGeom prst="line">
            <a:avLst/>
          </a:prstGeom>
          <a:ln w="76200">
            <a:solidFill>
              <a:srgbClr val="8CB3E3"/>
            </a:solidFill>
            <a:tailEnd type="triangle"/>
          </a:ln>
        </p:spPr>
        <p:txBody>
          <a:bodyPr lIns="45719" rIns="45719"/>
          <a:lstStyle/>
          <a:p>
            <a:endParaRPr/>
          </a:p>
        </p:txBody>
      </p:sp>
      <p:sp>
        <p:nvSpPr>
          <p:cNvPr id="5" name="Google Shape;746;g8542d053ce_1_123">
            <a:extLst>
              <a:ext uri="{FF2B5EF4-FFF2-40B4-BE49-F238E27FC236}">
                <a16:creationId xmlns:a16="http://schemas.microsoft.com/office/drawing/2014/main" id="{F5ACCFF4-D45E-BE58-8550-38FBE63C98C8}"/>
              </a:ext>
            </a:extLst>
          </p:cNvPr>
          <p:cNvSpPr/>
          <p:nvPr/>
        </p:nvSpPr>
        <p:spPr>
          <a:xfrm>
            <a:off x="2624616" y="4839047"/>
            <a:ext cx="5209357" cy="1"/>
          </a:xfrm>
          <a:prstGeom prst="line">
            <a:avLst/>
          </a:prstGeom>
          <a:ln w="76200">
            <a:solidFill>
              <a:srgbClr val="8CB3E3"/>
            </a:solidFill>
            <a:tailEnd type="triangle"/>
          </a:ln>
        </p:spPr>
        <p:txBody>
          <a:bodyPr lIns="45719" rIns="45719"/>
          <a:lstStyle/>
          <a:p>
            <a:endParaRPr/>
          </a:p>
        </p:txBody>
      </p:sp>
      <p:sp>
        <p:nvSpPr>
          <p:cNvPr id="6" name="Google Shape;748;g8542d053ce_1_123">
            <a:extLst>
              <a:ext uri="{FF2B5EF4-FFF2-40B4-BE49-F238E27FC236}">
                <a16:creationId xmlns:a16="http://schemas.microsoft.com/office/drawing/2014/main" id="{5FEFC576-0B6B-5F81-9D61-10B056E2F2A7}"/>
              </a:ext>
            </a:extLst>
          </p:cNvPr>
          <p:cNvSpPr txBox="1"/>
          <p:nvPr/>
        </p:nvSpPr>
        <p:spPr>
          <a:xfrm>
            <a:off x="4263241" y="4894658"/>
            <a:ext cx="1324394" cy="3138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lnSpc>
                <a:spcPct val="90000"/>
              </a:lnSpc>
              <a:defRPr sz="1600">
                <a:solidFill>
                  <a:srgbClr val="3F3F3F"/>
                </a:solidFill>
                <a:latin typeface="+mn-lt"/>
                <a:ea typeface="+mn-ea"/>
                <a:cs typeface="+mn-cs"/>
                <a:sym typeface="Source Sans Pro Regular"/>
              </a:defRPr>
            </a:lvl1pPr>
          </a:lstStyle>
          <a:p>
            <a:r>
              <a:rPr dirty="0"/>
              <a:t>RIS</a:t>
            </a:r>
            <a:r>
              <a:rPr lang="fr-FR" dirty="0"/>
              <a:t>QUE</a:t>
            </a:r>
            <a:endParaRPr dirty="0"/>
          </a:p>
        </p:txBody>
      </p:sp>
      <p:sp>
        <p:nvSpPr>
          <p:cNvPr id="7" name="Google Shape;747;g8542d053ce_1_123">
            <a:extLst>
              <a:ext uri="{FF2B5EF4-FFF2-40B4-BE49-F238E27FC236}">
                <a16:creationId xmlns:a16="http://schemas.microsoft.com/office/drawing/2014/main" id="{AA78500D-DAB0-457A-830F-387A80A75769}"/>
              </a:ext>
            </a:extLst>
          </p:cNvPr>
          <p:cNvSpPr txBox="1">
            <a:spLocks noGrp="1"/>
          </p:cNvSpPr>
          <p:nvPr>
            <p:ph type="body" idx="1"/>
          </p:nvPr>
        </p:nvSpPr>
        <p:spPr>
          <a:xfrm>
            <a:off x="1015114" y="1497839"/>
            <a:ext cx="1532778" cy="468684"/>
          </a:xfrm>
          <a:prstGeom prst="rect">
            <a:avLst/>
          </a:prstGeom>
        </p:spPr>
        <p:txBody>
          <a:bodyPr lIns="45699" tIns="45699" rIns="45699" bIns="45699">
            <a:normAutofit/>
          </a:bodyPr>
          <a:lstStyle>
            <a:lvl1pPr>
              <a:spcBef>
                <a:spcPts val="0"/>
              </a:spcBef>
              <a:defRPr sz="1600">
                <a:latin typeface="Source Sans Pro Bold"/>
                <a:ea typeface="Source Sans Pro Bold"/>
                <a:cs typeface="Source Sans Pro Bold"/>
                <a:sym typeface="Source Sans Pro Bold"/>
              </a:defRPr>
            </a:lvl1pPr>
          </a:lstStyle>
          <a:p>
            <a:r>
              <a:rPr lang="fr-FR" dirty="0"/>
              <a:t>INDIGNATION</a:t>
            </a:r>
          </a:p>
        </p:txBody>
      </p:sp>
      <p:sp>
        <p:nvSpPr>
          <p:cNvPr id="15" name="Title 1">
            <a:extLst>
              <a:ext uri="{FF2B5EF4-FFF2-40B4-BE49-F238E27FC236}">
                <a16:creationId xmlns:a16="http://schemas.microsoft.com/office/drawing/2014/main" id="{70ECBA60-83DC-EAD5-129C-64BD0A4CF0B8}"/>
              </a:ext>
            </a:extLst>
          </p:cNvPr>
          <p:cNvSpPr txBox="1">
            <a:spLocks/>
          </p:cNvSpPr>
          <p:nvPr/>
        </p:nvSpPr>
        <p:spPr>
          <a:xfrm>
            <a:off x="138856" y="-22272"/>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Indignation et risque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 grpId="0" animBg="1" advAuto="0"/>
      <p:bldP spid="437"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B96E8F-69E7-8B63-661A-75665BDCBFF2}"/>
              </a:ext>
            </a:extLst>
          </p:cNvPr>
          <p:cNvSpPr txBox="1">
            <a:spLocks/>
          </p:cNvSpPr>
          <p:nvPr/>
        </p:nvSpPr>
        <p:spPr>
          <a:xfrm>
            <a:off x="587204" y="187577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fr-FR" sz="3600" b="1" dirty="0">
                <a:sym typeface="Quattrocento Sans"/>
              </a:rPr>
              <a:t>C’est pourquoi l’écoute est si importante !</a:t>
            </a:r>
            <a:endParaRPr lang="fr-FR" sz="3600"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Google Shape;803;g8542d053ce_1_179"/>
          <p:cNvSpPr txBox="1"/>
          <p:nvPr/>
        </p:nvSpPr>
        <p:spPr>
          <a:xfrm>
            <a:off x="12020238" y="6588125"/>
            <a:ext cx="126037" cy="3935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000">
                <a:solidFill>
                  <a:srgbClr val="FFFFFF"/>
                </a:solidFill>
              </a:defRPr>
            </a:lvl1pPr>
          </a:lstStyle>
          <a:p>
            <a:r>
              <a:t>24</a:t>
            </a:r>
          </a:p>
        </p:txBody>
      </p:sp>
      <p:sp>
        <p:nvSpPr>
          <p:cNvPr id="444" name="Google Shape;804;g8542d053ce_1_179"/>
          <p:cNvSpPr txBox="1"/>
          <p:nvPr/>
        </p:nvSpPr>
        <p:spPr>
          <a:xfrm>
            <a:off x="2308085" y="2151748"/>
            <a:ext cx="3870951" cy="24031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p>
            <a:pPr lvl="0">
              <a:spcBef>
                <a:spcPts val="700"/>
              </a:spcBef>
              <a:buClr>
                <a:srgbClr val="C00000"/>
              </a:buClr>
              <a:buSzPct val="100000"/>
              <a:defRPr sz="2400">
                <a:solidFill>
                  <a:srgbClr val="3F3F3F"/>
                </a:solidFill>
                <a:latin typeface="+mn-lt"/>
                <a:ea typeface="+mn-ea"/>
                <a:cs typeface="+mn-cs"/>
                <a:sym typeface="Source Sans Pro Regular"/>
              </a:defRPr>
            </a:pPr>
            <a:r>
              <a:rPr lang="fr-FR" sz="2400" dirty="0">
                <a:solidFill>
                  <a:srgbClr val="3F3F3F"/>
                </a:solidFill>
                <a:sym typeface="Quattrocento Sans"/>
              </a:rPr>
              <a:t>Méthodes formelles :</a:t>
            </a:r>
            <a:endParaRPr lang="fr-FR" sz="2400" dirty="0">
              <a:solidFill>
                <a:srgbClr val="3F3F3F"/>
              </a:solidFill>
            </a:endParaRPr>
          </a:p>
          <a:p>
            <a:pPr marL="241300" lvl="0" indent="-241300">
              <a:spcBef>
                <a:spcPts val="700"/>
              </a:spcBef>
              <a:buClr>
                <a:srgbClr val="C00000"/>
              </a:buClr>
              <a:buSzPct val="100000"/>
              <a:buFontTx/>
              <a:buChar char="•"/>
              <a:defRPr sz="2400">
                <a:solidFill>
                  <a:srgbClr val="3F3F3F"/>
                </a:solidFill>
                <a:latin typeface="+mn-lt"/>
                <a:ea typeface="+mn-ea"/>
                <a:cs typeface="+mn-cs"/>
                <a:sym typeface="Source Sans Pro Regular"/>
              </a:defRPr>
            </a:pPr>
            <a:r>
              <a:rPr lang="fr-FR" sz="2400" dirty="0">
                <a:solidFill>
                  <a:srgbClr val="3F3F3F"/>
                </a:solidFill>
                <a:sym typeface="Quattrocento Sans"/>
              </a:rPr>
              <a:t>Études sur les connaissances, attitudes et pratiques</a:t>
            </a:r>
            <a:endParaRPr lang="fr-FR" sz="2400" dirty="0">
              <a:solidFill>
                <a:srgbClr val="3F3F3F"/>
              </a:solidFill>
            </a:endParaRPr>
          </a:p>
          <a:p>
            <a:pPr marL="241300" lvl="0" indent="-241300">
              <a:spcBef>
                <a:spcPts val="700"/>
              </a:spcBef>
              <a:buClr>
                <a:srgbClr val="C00000"/>
              </a:buClr>
              <a:buSzPct val="100000"/>
              <a:buFontTx/>
              <a:buChar char="•"/>
              <a:defRPr sz="2400">
                <a:solidFill>
                  <a:srgbClr val="3F3F3F"/>
                </a:solidFill>
                <a:latin typeface="+mn-lt"/>
                <a:ea typeface="+mn-ea"/>
                <a:cs typeface="+mn-cs"/>
                <a:sym typeface="Source Sans Pro Regular"/>
              </a:defRPr>
            </a:pPr>
            <a:r>
              <a:rPr lang="fr-FR" sz="2400" dirty="0">
                <a:solidFill>
                  <a:srgbClr val="3F3F3F"/>
                </a:solidFill>
                <a:sym typeface="Quattrocento Sans"/>
              </a:rPr>
              <a:t>Groupes de discussion.</a:t>
            </a:r>
            <a:endParaRPr lang="fr-FR" sz="2400" dirty="0">
              <a:solidFill>
                <a:srgbClr val="3F3F3F"/>
              </a:solidFill>
            </a:endParaRPr>
          </a:p>
          <a:p>
            <a:pPr marL="228600" indent="-114300">
              <a:spcBef>
                <a:spcPts val="300"/>
              </a:spcBef>
              <a:defRPr sz="1600">
                <a:solidFill>
                  <a:srgbClr val="3F3F3F"/>
                </a:solidFill>
                <a:latin typeface="+mn-lt"/>
                <a:ea typeface="+mn-ea"/>
                <a:cs typeface="+mn-cs"/>
                <a:sym typeface="Source Sans Pro Regular"/>
              </a:defRPr>
            </a:pPr>
            <a:endParaRPr dirty="0"/>
          </a:p>
        </p:txBody>
      </p:sp>
      <p:grpSp>
        <p:nvGrpSpPr>
          <p:cNvPr id="447" name="Google Shape;805;g8542d053ce_1_179"/>
          <p:cNvGrpSpPr/>
          <p:nvPr/>
        </p:nvGrpSpPr>
        <p:grpSpPr>
          <a:xfrm>
            <a:off x="6694989" y="1456267"/>
            <a:ext cx="3549678" cy="3572934"/>
            <a:chOff x="0" y="-1"/>
            <a:chExt cx="3124200" cy="3200401"/>
          </a:xfrm>
        </p:grpSpPr>
        <p:sp>
          <p:nvSpPr>
            <p:cNvPr id="445" name="Oval"/>
            <p:cNvSpPr/>
            <p:nvPr/>
          </p:nvSpPr>
          <p:spPr>
            <a:xfrm>
              <a:off x="0" y="-1"/>
              <a:ext cx="3124200" cy="3200401"/>
            </a:xfrm>
            <a:prstGeom prst="ellipse">
              <a:avLst/>
            </a:prstGeom>
            <a:solidFill>
              <a:srgbClr val="0070C0"/>
            </a:solidFill>
            <a:ln w="25400" cap="flat">
              <a:solidFill>
                <a:schemeClr val="accent6"/>
              </a:solidFill>
              <a:prstDash val="solid"/>
              <a:round/>
            </a:ln>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446" name="These can be difficult to carry out in the peak of a health emergency but can be useful if conducted in peace time"/>
            <p:cNvSpPr txBox="1"/>
            <p:nvPr/>
          </p:nvSpPr>
          <p:spPr>
            <a:xfrm>
              <a:off x="515953" y="322948"/>
              <a:ext cx="2092294" cy="255450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ctr">
              <a:spAutoFit/>
            </a:bodyPr>
            <a:lstStyle>
              <a:lvl1pPr algn="ctr">
                <a:defRPr sz="2000">
                  <a:solidFill>
                    <a:srgbClr val="FFFFFF"/>
                  </a:solidFill>
                  <a:latin typeface="+mn-lt"/>
                  <a:ea typeface="+mn-ea"/>
                  <a:cs typeface="+mn-cs"/>
                  <a:sym typeface="Source Sans Pro Regular"/>
                </a:defRPr>
              </a:lvl1pPr>
            </a:lstStyle>
            <a:p>
              <a:pPr lvl="0">
                <a:buClr>
                  <a:srgbClr val="FFFFFF"/>
                </a:buClr>
                <a:buSzPts val="2000"/>
              </a:pPr>
              <a:r>
                <a:rPr lang="fr-FR" sz="1800" dirty="0">
                  <a:latin typeface="Quattrocento Sans"/>
                  <a:ea typeface="Quattrocento Sans"/>
                  <a:cs typeface="Quattrocento Sans"/>
                  <a:sym typeface="Quattrocento Sans"/>
                </a:rPr>
                <a:t>Bien qu’il puisse être difficile de mettre en </a:t>
              </a:r>
              <a:r>
                <a:rPr lang="fr-FR" sz="1800" dirty="0" err="1">
                  <a:latin typeface="Quattrocento Sans"/>
                  <a:ea typeface="Quattrocento Sans"/>
                  <a:cs typeface="Quattrocento Sans"/>
                  <a:sym typeface="Quattrocento Sans"/>
                </a:rPr>
                <a:t>oeuvre</a:t>
              </a:r>
              <a:r>
                <a:rPr lang="fr-FR" sz="1800" dirty="0">
                  <a:latin typeface="Quattrocento Sans"/>
                  <a:ea typeface="Quattrocento Sans"/>
                  <a:cs typeface="Quattrocento Sans"/>
                  <a:sym typeface="Quattrocento Sans"/>
                </a:rPr>
                <a:t> ces méthodes lors d’une situation d’une urgence sanitaire, elles peuvent être utiles si elles sont mises en </a:t>
              </a:r>
              <a:r>
                <a:rPr lang="fr-FR" sz="1800" dirty="0" err="1">
                  <a:latin typeface="Quattrocento Sans"/>
                  <a:ea typeface="Quattrocento Sans"/>
                  <a:cs typeface="Quattrocento Sans"/>
                  <a:sym typeface="Quattrocento Sans"/>
                </a:rPr>
                <a:t>oeuvre</a:t>
              </a:r>
              <a:r>
                <a:rPr lang="fr-FR" sz="1800" dirty="0">
                  <a:latin typeface="Quattrocento Sans"/>
                  <a:ea typeface="Quattrocento Sans"/>
                  <a:cs typeface="Quattrocento Sans"/>
                  <a:sym typeface="Quattrocento Sans"/>
                </a:rPr>
                <a:t> en temps de paix.</a:t>
              </a:r>
            </a:p>
          </p:txBody>
        </p:sp>
      </p:grpSp>
      <p:sp>
        <p:nvSpPr>
          <p:cNvPr id="448" name="Rectangle 1"/>
          <p:cNvSpPr txBox="1"/>
          <p:nvPr/>
        </p:nvSpPr>
        <p:spPr>
          <a:xfrm>
            <a:off x="225787" y="871979"/>
            <a:ext cx="10223230"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rgbClr val="C00000"/>
                </a:solidFill>
                <a:latin typeface="Source Sans Pro Bold"/>
                <a:ea typeface="Source Sans Pro Bold"/>
                <a:cs typeface="Source Sans Pro Bold"/>
                <a:sym typeface="Source Sans Pro Bold"/>
              </a:defRPr>
            </a:lvl1pPr>
          </a:lstStyle>
          <a:p>
            <a:r>
              <a:rPr lang="fr" sz="2800" b="1" dirty="0"/>
              <a:t>Cliquez sur les onglets pour découvrir les différentes méthodes d’écoute.</a:t>
            </a:r>
            <a:endParaRPr lang="en-US" sz="2800" b="1" dirty="0"/>
          </a:p>
        </p:txBody>
      </p:sp>
      <p:sp>
        <p:nvSpPr>
          <p:cNvPr id="2" name="Title 1">
            <a:extLst>
              <a:ext uri="{FF2B5EF4-FFF2-40B4-BE49-F238E27FC236}">
                <a16:creationId xmlns:a16="http://schemas.microsoft.com/office/drawing/2014/main" id="{798FABB1-35DD-9ED6-6E8E-3E0FEAEAD8D3}"/>
              </a:ext>
            </a:extLst>
          </p:cNvPr>
          <p:cNvSpPr txBox="1">
            <a:spLocks/>
          </p:cNvSpPr>
          <p:nvPr/>
        </p:nvSpPr>
        <p:spPr>
          <a:xfrm>
            <a:off x="138856" y="-60372"/>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Comment écouter ?</a:t>
            </a:r>
            <a:endParaRPr lang="en-US"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Text Placeholder 1"/>
          <p:cNvSpPr txBox="1">
            <a:spLocks noGrp="1"/>
          </p:cNvSpPr>
          <p:nvPr>
            <p:ph type="body" idx="1"/>
          </p:nvPr>
        </p:nvSpPr>
        <p:spPr>
          <a:xfrm>
            <a:off x="1984916" y="2185521"/>
            <a:ext cx="8222168" cy="2486958"/>
          </a:xfrm>
          <a:prstGeom prst="rect">
            <a:avLst/>
          </a:prstGeom>
        </p:spPr>
        <p:txBody>
          <a:bodyPr>
            <a:normAutofit fontScale="92500"/>
          </a:bodyPr>
          <a:lstStyle/>
          <a:p>
            <a:pPr marL="240631" lvl="0" indent="-240631">
              <a:spcBef>
                <a:spcPts val="700"/>
              </a:spcBef>
              <a:buClr>
                <a:srgbClr val="C00000"/>
              </a:buClr>
              <a:buSzPct val="100000"/>
              <a:buFontTx/>
              <a:buChar char="•"/>
              <a:defRPr>
                <a:solidFill>
                  <a:srgbClr val="3F3F3F"/>
                </a:solidFill>
              </a:defRPr>
            </a:pPr>
            <a:r>
              <a:rPr lang="fr-FR" dirty="0">
                <a:solidFill>
                  <a:srgbClr val="3F3F3F"/>
                </a:solidFill>
                <a:sym typeface="Quattrocento Sans"/>
              </a:rPr>
              <a:t>Des preuves anecdotiques recueillies lors de discussions directes avec des communautés ou des responsables communautaires (par exemple dans le cadre d’une étude sur la flambée)</a:t>
            </a:r>
            <a:endParaRPr lang="fr-FR" dirty="0">
              <a:solidFill>
                <a:srgbClr val="3F3F3F"/>
              </a:solidFill>
            </a:endParaRPr>
          </a:p>
          <a:p>
            <a:pPr marL="240631" lvl="0" indent="-240631">
              <a:spcBef>
                <a:spcPts val="700"/>
              </a:spcBef>
              <a:buClr>
                <a:srgbClr val="C00000"/>
              </a:buClr>
              <a:buSzPct val="100000"/>
              <a:buFontTx/>
              <a:buChar char="•"/>
              <a:defRPr>
                <a:solidFill>
                  <a:srgbClr val="3F3F3F"/>
                </a:solidFill>
              </a:defRPr>
            </a:pPr>
            <a:r>
              <a:rPr lang="fr-FR" dirty="0">
                <a:solidFill>
                  <a:srgbClr val="3F3F3F"/>
                </a:solidFill>
                <a:sym typeface="Quattrocento Sans"/>
              </a:rPr>
              <a:t>Surveillance des réseaux sociaux</a:t>
            </a:r>
            <a:endParaRPr lang="fr-FR" dirty="0">
              <a:solidFill>
                <a:srgbClr val="3F3F3F"/>
              </a:solidFill>
            </a:endParaRPr>
          </a:p>
          <a:p>
            <a:pPr marL="240631" lvl="0" indent="-240631">
              <a:spcBef>
                <a:spcPts val="700"/>
              </a:spcBef>
              <a:buClr>
                <a:srgbClr val="C00000"/>
              </a:buClr>
              <a:buSzPct val="100000"/>
              <a:buFontTx/>
              <a:buChar char="•"/>
              <a:defRPr>
                <a:solidFill>
                  <a:srgbClr val="3F3F3F"/>
                </a:solidFill>
              </a:defRPr>
            </a:pPr>
            <a:r>
              <a:rPr lang="fr-FR" dirty="0">
                <a:solidFill>
                  <a:srgbClr val="3F3F3F"/>
                </a:solidFill>
                <a:sym typeface="Quattrocento Sans"/>
              </a:rPr>
              <a:t>Surveillance des médias</a:t>
            </a:r>
            <a:endParaRPr lang="fr-FR" dirty="0">
              <a:solidFill>
                <a:srgbClr val="3F3F3F"/>
              </a:solidFill>
            </a:endParaRPr>
          </a:p>
          <a:p>
            <a:pPr marL="240631" lvl="0" indent="-240631">
              <a:spcBef>
                <a:spcPts val="700"/>
              </a:spcBef>
              <a:buClr>
                <a:srgbClr val="C00000"/>
              </a:buClr>
              <a:buSzPct val="100000"/>
              <a:buFontTx/>
              <a:buChar char="•"/>
              <a:defRPr>
                <a:solidFill>
                  <a:srgbClr val="3F3F3F"/>
                </a:solidFill>
              </a:defRPr>
            </a:pPr>
            <a:r>
              <a:rPr lang="fr-FR" dirty="0">
                <a:solidFill>
                  <a:srgbClr val="3F3F3F"/>
                </a:solidFill>
                <a:sym typeface="Quattrocento Sans"/>
              </a:rPr>
              <a:t>Questions et commentaires recueillis par les centres d’appels</a:t>
            </a:r>
            <a:r>
              <a:rPr lang="fr-FR" dirty="0">
                <a:solidFill>
                  <a:srgbClr val="3F3F3F"/>
                </a:solidFill>
                <a:ea typeface="Quattrocento Sans"/>
                <a:cs typeface="Quattrocento Sans"/>
                <a:sym typeface="Quattrocento Sans"/>
              </a:rPr>
              <a:t>.</a:t>
            </a:r>
            <a:endParaRPr lang="fr-FR" dirty="0"/>
          </a:p>
        </p:txBody>
      </p:sp>
      <p:sp>
        <p:nvSpPr>
          <p:cNvPr id="453" name="Google Shape;812;g8542d053ce_1_187"/>
          <p:cNvSpPr txBox="1"/>
          <p:nvPr/>
        </p:nvSpPr>
        <p:spPr>
          <a:xfrm>
            <a:off x="12020238" y="6588125"/>
            <a:ext cx="126037" cy="3935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lgn="r">
              <a:defRPr sz="1000">
                <a:solidFill>
                  <a:srgbClr val="FFFFFF"/>
                </a:solidFill>
              </a:defRPr>
            </a:lvl1pPr>
          </a:lstStyle>
          <a:p>
            <a:r>
              <a:t>25</a:t>
            </a:r>
          </a:p>
        </p:txBody>
      </p:sp>
      <p:sp>
        <p:nvSpPr>
          <p:cNvPr id="454" name="Informal methods:"/>
          <p:cNvSpPr txBox="1"/>
          <p:nvPr/>
        </p:nvSpPr>
        <p:spPr>
          <a:xfrm>
            <a:off x="393934" y="922951"/>
            <a:ext cx="3909081"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lang="fr-FR" b="1" dirty="0"/>
              <a:t>Méthodes informelles:</a:t>
            </a:r>
            <a:endParaRPr b="1" dirty="0"/>
          </a:p>
        </p:txBody>
      </p:sp>
      <p:sp>
        <p:nvSpPr>
          <p:cNvPr id="7" name="Title 1">
            <a:extLst>
              <a:ext uri="{FF2B5EF4-FFF2-40B4-BE49-F238E27FC236}">
                <a16:creationId xmlns:a16="http://schemas.microsoft.com/office/drawing/2014/main" id="{798FABB1-35DD-9ED6-6E8E-3E0FEAEAD8D3}"/>
              </a:ext>
            </a:extLst>
          </p:cNvPr>
          <p:cNvSpPr txBox="1">
            <a:spLocks/>
          </p:cNvSpPr>
          <p:nvPr/>
        </p:nvSpPr>
        <p:spPr>
          <a:xfrm>
            <a:off x="138856" y="-60372"/>
            <a:ext cx="55339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Comment écouter ? (suite)</a:t>
            </a:r>
            <a:endParaRPr lang="en-US" b="1"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81A19479-E9C4-A605-E0D8-601D02ACC7DE}"/>
              </a:ext>
            </a:extLst>
          </p:cNvPr>
          <p:cNvSpPr txBox="1">
            <a:spLocks/>
          </p:cNvSpPr>
          <p:nvPr/>
        </p:nvSpPr>
        <p:spPr>
          <a:xfrm>
            <a:off x="587204" y="187577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5. </a:t>
            </a:r>
            <a:r>
              <a:rPr lang="en-US" sz="3600" b="1" dirty="0" err="1"/>
              <a:t>Activités</a:t>
            </a:r>
            <a:r>
              <a:rPr lang="en-US" sz="3600" b="1" dirty="0"/>
              <a:t> à </a:t>
            </a:r>
            <a:r>
              <a:rPr lang="en-US" sz="3600" b="1" dirty="0" err="1"/>
              <a:t>différents</a:t>
            </a:r>
            <a:r>
              <a:rPr lang="en-US" sz="3600" b="1" dirty="0"/>
              <a:t> </a:t>
            </a:r>
            <a:r>
              <a:rPr lang="en-US" sz="3600" b="1" dirty="0" err="1"/>
              <a:t>niveaux</a:t>
            </a:r>
            <a:r>
              <a:rPr lang="en-US" sz="3600" b="1" dirty="0"/>
              <a:t> de transmission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 Placeholder 2"/>
          <p:cNvSpPr txBox="1">
            <a:spLocks noGrp="1"/>
          </p:cNvSpPr>
          <p:nvPr>
            <p:ph type="body" idx="1"/>
          </p:nvPr>
        </p:nvSpPr>
        <p:spPr>
          <a:xfrm>
            <a:off x="672311" y="1101964"/>
            <a:ext cx="10847379" cy="1135209"/>
          </a:xfrm>
          <a:prstGeom prst="rect">
            <a:avLst/>
          </a:prstGeom>
        </p:spPr>
        <p:txBody>
          <a:bodyPr>
            <a:normAutofit fontScale="92500" lnSpcReduction="20000"/>
          </a:bodyPr>
          <a:lstStyle/>
          <a:p>
            <a:pPr algn="ctr"/>
            <a:r>
              <a:rPr lang="fr" dirty="0">
                <a:cs typeface="Times New Roman"/>
              </a:rPr>
              <a:t>L’OMS recommande d’utiliser les catégories suivantes pour décrire les schémas de transmission aux niveaux national et infranational (dans la mesure du possible) afin d’orienter les décisions relatives aux activités de préparation opérationnelle et de riposte.</a:t>
            </a:r>
          </a:p>
        </p:txBody>
      </p:sp>
      <p:sp>
        <p:nvSpPr>
          <p:cNvPr id="2" name="Szövegdoboz 1">
            <a:extLst>
              <a:ext uri="{FF2B5EF4-FFF2-40B4-BE49-F238E27FC236}">
                <a16:creationId xmlns:a16="http://schemas.microsoft.com/office/drawing/2014/main" id="{2FF68A8D-24E2-1F8E-A2F1-6501815D8093}"/>
              </a:ext>
            </a:extLst>
          </p:cNvPr>
          <p:cNvSpPr txBox="1"/>
          <p:nvPr/>
        </p:nvSpPr>
        <p:spPr>
          <a:xfrm>
            <a:off x="1901301" y="2689934"/>
            <a:ext cx="8389398" cy="3719478"/>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fr" sz="1600" dirty="0">
                <a:ea typeface="Source Sans Pro Bold"/>
                <a:cs typeface="Source Sans Pro Bold"/>
              </a:rPr>
              <a:t>Aucun cas</a:t>
            </a:r>
            <a:r>
              <a:rPr lang="en" sz="1600" dirty="0">
                <a:ea typeface="Source Sans Pro Bold"/>
                <a:cs typeface="Source Sans Pro Bold"/>
              </a:rPr>
              <a:t> - Pays, territoires ou zones ‎où il n’y a aucun cas</a:t>
            </a: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fr" sz="1600" dirty="0">
                <a:ea typeface="Source Sans Pro Bold"/>
                <a:cs typeface="Source Sans Pro Bold"/>
              </a:rPr>
              <a:t>Cas sporadiques - Pays, territoires ou zones avec un ou plusieurs cas, importés ou détectés localement</a:t>
            </a: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fr" sz="1600" dirty="0">
                <a:ea typeface="Source Sans Pro Bold"/>
                <a:cs typeface="Source Sans Pro Bold"/>
              </a:rPr>
              <a:t>Groupes de cas - Pays, territoires ou zones avec des cas regroupés dans le temps, par localisation géographique et/ou par expositions communes</a:t>
            </a:r>
          </a:p>
          <a:p>
            <a:pPr marL="171450" indent="-171450" defTabSz="289320">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fr" sz="1600" dirty="0">
                <a:ea typeface="Source Sans Pro Bold"/>
                <a:cs typeface="Source Sans Pro Bold"/>
              </a:rPr>
              <a:t>Transmission communautaire</a:t>
            </a:r>
            <a:r>
              <a:rPr lang="en" sz="1600" dirty="0">
                <a:ea typeface="Source Sans Pro Bold"/>
                <a:cs typeface="Source Sans Pro Bold"/>
              </a:rPr>
              <a:t> -  Pays, territoires ou zones enregistrant des flambées de transmission locale plus importantes, définies à partir de l’évaluation de divers facteurs comprenant, mais sans s’y limiter :</a:t>
            </a:r>
          </a:p>
          <a:p>
            <a:pPr marL="555625" lvl="1" indent="-285750" defTabSz="289320">
              <a:lnSpc>
                <a:spcPct val="90000"/>
              </a:lnSpc>
              <a:spcBef>
                <a:spcPts val="100"/>
              </a:spcBef>
              <a:buClr>
                <a:schemeClr val="accent3"/>
              </a:buClr>
              <a:buFont typeface="Lucida Grande"/>
              <a:buChar char="-"/>
              <a:defRPr sz="2400">
                <a:latin typeface="+mn-lt"/>
                <a:ea typeface="+mn-ea"/>
                <a:cs typeface="+mn-cs"/>
                <a:sym typeface="Source Sans Pro Regular"/>
              </a:defRPr>
            </a:pPr>
            <a:r>
              <a:rPr lang="fr" sz="2000" dirty="0"/>
              <a:t>Un nombre élevé de cas qui ne peuvent pas être reliés à des chaînes de transmission</a:t>
            </a:r>
          </a:p>
          <a:p>
            <a:pPr marL="555625" lvl="1" indent="-285750" defTabSz="289320">
              <a:lnSpc>
                <a:spcPct val="90000"/>
              </a:lnSpc>
              <a:spcBef>
                <a:spcPts val="100"/>
              </a:spcBef>
              <a:buClr>
                <a:schemeClr val="accent3"/>
              </a:buClr>
              <a:buFont typeface="Lucida Grande"/>
              <a:buChar char="-"/>
              <a:defRPr sz="2400">
                <a:latin typeface="+mn-lt"/>
                <a:ea typeface="+mn-ea"/>
                <a:cs typeface="+mn-cs"/>
                <a:sym typeface="Source Sans Pro Regular"/>
              </a:defRPr>
            </a:pPr>
            <a:r>
              <a:rPr lang="fr" sz="2000" dirty="0"/>
              <a:t>Un nombre élevé de cas enregistrés par le système de surveillance des laboratoires sentinelles</a:t>
            </a:r>
          </a:p>
          <a:p>
            <a:pPr marL="555625" lvl="1" indent="-285750" defTabSz="289320">
              <a:lnSpc>
                <a:spcPct val="90000"/>
              </a:lnSpc>
              <a:spcBef>
                <a:spcPts val="100"/>
              </a:spcBef>
              <a:buClr>
                <a:schemeClr val="accent3"/>
              </a:buClr>
              <a:buFont typeface="Lucida Grande"/>
              <a:buChar char="-"/>
              <a:defRPr sz="2400">
                <a:latin typeface="+mn-lt"/>
                <a:ea typeface="+mn-ea"/>
                <a:cs typeface="+mn-cs"/>
                <a:sym typeface="Source Sans Pro Regular"/>
              </a:defRPr>
            </a:pPr>
            <a:r>
              <a:rPr lang="fr" sz="2000" dirty="0"/>
              <a:t>Plusieurs groupes de cas sans lien entre eux enregistrés dans plusieurs endroits du pays, du territoire ou de la zone.</a:t>
            </a:r>
          </a:p>
        </p:txBody>
      </p:sp>
      <p:sp>
        <p:nvSpPr>
          <p:cNvPr id="3" name="Title 1">
            <a:extLst>
              <a:ext uri="{FF2B5EF4-FFF2-40B4-BE49-F238E27FC236}">
                <a16:creationId xmlns:a16="http://schemas.microsoft.com/office/drawing/2014/main" id="{F1D5085F-9469-E3E5-CF02-96D47F668682}"/>
              </a:ext>
            </a:extLst>
          </p:cNvPr>
          <p:cNvSpPr txBox="1">
            <a:spLocks/>
          </p:cNvSpPr>
          <p:nvPr/>
        </p:nvSpPr>
        <p:spPr>
          <a:xfrm>
            <a:off x="0" y="0"/>
            <a:ext cx="935756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85000"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Phases d’une épidémie selon le niveau de transmission</a:t>
            </a:r>
            <a:endParaRPr lang="en-US" b="1"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9" name="Google Shape;905;g7510dbd89e_0_115"/>
          <p:cNvGraphicFramePr/>
          <p:nvPr>
            <p:extLst>
              <p:ext uri="{D42A27DB-BD31-4B8C-83A1-F6EECF244321}">
                <p14:modId xmlns:p14="http://schemas.microsoft.com/office/powerpoint/2010/main" val="2983928630"/>
              </p:ext>
            </p:extLst>
          </p:nvPr>
        </p:nvGraphicFramePr>
        <p:xfrm>
          <a:off x="462693" y="905771"/>
          <a:ext cx="11221307" cy="5073926"/>
        </p:xfrm>
        <a:graphic>
          <a:graphicData uri="http://schemas.openxmlformats.org/drawingml/2006/table">
            <a:tbl>
              <a:tblPr>
                <a:tableStyleId>{4C3C2611-4C71-4FC5-86AE-919BDF0F9419}</a:tableStyleId>
              </a:tblPr>
              <a:tblGrid>
                <a:gridCol w="1061307">
                  <a:extLst>
                    <a:ext uri="{9D8B030D-6E8A-4147-A177-3AD203B41FA5}">
                      <a16:colId xmlns:a16="http://schemas.microsoft.com/office/drawing/2014/main" val="20000"/>
                    </a:ext>
                  </a:extLst>
                </a:gridCol>
                <a:gridCol w="1979402">
                  <a:extLst>
                    <a:ext uri="{9D8B030D-6E8A-4147-A177-3AD203B41FA5}">
                      <a16:colId xmlns:a16="http://schemas.microsoft.com/office/drawing/2014/main" val="20001"/>
                    </a:ext>
                  </a:extLst>
                </a:gridCol>
                <a:gridCol w="1940861">
                  <a:extLst>
                    <a:ext uri="{9D8B030D-6E8A-4147-A177-3AD203B41FA5}">
                      <a16:colId xmlns:a16="http://schemas.microsoft.com/office/drawing/2014/main" val="20002"/>
                    </a:ext>
                  </a:extLst>
                </a:gridCol>
                <a:gridCol w="2593074">
                  <a:extLst>
                    <a:ext uri="{9D8B030D-6E8A-4147-A177-3AD203B41FA5}">
                      <a16:colId xmlns:a16="http://schemas.microsoft.com/office/drawing/2014/main" val="20003"/>
                    </a:ext>
                  </a:extLst>
                </a:gridCol>
                <a:gridCol w="3646663">
                  <a:extLst>
                    <a:ext uri="{9D8B030D-6E8A-4147-A177-3AD203B41FA5}">
                      <a16:colId xmlns:a16="http://schemas.microsoft.com/office/drawing/2014/main" val="20004"/>
                    </a:ext>
                  </a:extLst>
                </a:gridCol>
              </a:tblGrid>
              <a:tr h="310479">
                <a:tc>
                  <a:txBody>
                    <a:bodyPr/>
                    <a:lstStyle/>
                    <a:p>
                      <a:pPr defTabSz="289320">
                        <a:defRPr sz="1800"/>
                      </a:pPr>
                      <a:r>
                        <a:rPr sz="1400" b="1" dirty="0">
                          <a:solidFill>
                            <a:schemeClr val="bg1"/>
                          </a:solidFill>
                          <a:latin typeface="+mn-lt"/>
                          <a:ea typeface="+mn-ea"/>
                          <a:cs typeface="+mn-cs"/>
                        </a:rPr>
                        <a:t>Phase</a:t>
                      </a:r>
                    </a:p>
                  </a:txBody>
                  <a:tcPr marL="9525" marR="9525" marT="9525" marB="9525" horzOverflow="overflow">
                    <a:lnL w="6250">
                      <a:solidFill>
                        <a:srgbClr val="000000"/>
                      </a:solidFill>
                    </a:lnL>
                    <a:lnR w="6250" cap="flat" cmpd="sng" algn="ctr">
                      <a:solidFill>
                        <a:srgbClr val="000000"/>
                      </a:solidFill>
                      <a:prstDash val="solid"/>
                      <a:round/>
                      <a:headEnd type="none" w="med" len="med"/>
                      <a:tailEnd type="none" w="med" len="med"/>
                    </a:lnR>
                    <a:lnT w="6250">
                      <a:solidFill>
                        <a:srgbClr val="000000"/>
                      </a:solidFill>
                    </a:lnT>
                    <a:lnB w="6250" cap="flat" cmpd="sng" algn="ctr">
                      <a:solidFill>
                        <a:srgbClr val="000000"/>
                      </a:solidFill>
                      <a:prstDash val="solid"/>
                      <a:round/>
                      <a:headEnd type="none" w="med" len="med"/>
                      <a:tailEnd type="none" w="med" len="med"/>
                    </a:lnB>
                    <a:solidFill>
                      <a:srgbClr val="65A000"/>
                    </a:solid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400" b="1" i="0" u="none" strike="noStrike" cap="none" spc="0" baseline="0" dirty="0">
                          <a:solidFill>
                            <a:schemeClr val="bg1"/>
                          </a:solidFill>
                          <a:uFillTx/>
                          <a:latin typeface="+mn-lt"/>
                          <a:ea typeface="+mn-ea"/>
                          <a:cs typeface="+mn-cs"/>
                          <a:sym typeface="Calibri"/>
                        </a:rPr>
                        <a:t>Aucun cas </a:t>
                      </a:r>
                      <a:endParaRPr sz="1400" b="1" i="0" u="none" strike="noStrike" cap="none" spc="0" baseline="0" dirty="0">
                        <a:solidFill>
                          <a:schemeClr val="bg1"/>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cap="flat" cmpd="sng" algn="ctr">
                      <a:solidFill>
                        <a:srgbClr val="000000"/>
                      </a:solidFill>
                      <a:prstDash val="solid"/>
                      <a:round/>
                      <a:headEnd type="none" w="med" len="med"/>
                      <a:tailEnd type="none" w="med" len="med"/>
                    </a:lnB>
                    <a:solidFill>
                      <a:srgbClr val="65A000"/>
                    </a:solid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400" b="1" i="0" u="none" strike="noStrike" cap="none" spc="0" baseline="0" dirty="0">
                          <a:solidFill>
                            <a:schemeClr val="bg1"/>
                          </a:solidFill>
                          <a:uFillTx/>
                          <a:latin typeface="+mn-lt"/>
                          <a:ea typeface="+mn-ea"/>
                          <a:cs typeface="+mn-cs"/>
                          <a:sym typeface="Calibri"/>
                        </a:rPr>
                        <a:t>Cas sporadiques </a:t>
                      </a:r>
                      <a:endParaRPr sz="1400" b="1" i="0" u="none" strike="noStrike" cap="none" spc="0" baseline="0" dirty="0">
                        <a:solidFill>
                          <a:schemeClr val="bg1"/>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cap="flat" cmpd="sng" algn="ctr">
                      <a:solidFill>
                        <a:srgbClr val="000000"/>
                      </a:solidFill>
                      <a:prstDash val="solid"/>
                      <a:round/>
                      <a:headEnd type="none" w="med" len="med"/>
                      <a:tailEnd type="none" w="med" len="med"/>
                    </a:lnB>
                    <a:solidFill>
                      <a:srgbClr val="65A000"/>
                    </a:solid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400" b="1" i="0" u="none" strike="noStrike" cap="none" spc="0" baseline="0" dirty="0">
                          <a:solidFill>
                            <a:schemeClr val="bg1"/>
                          </a:solidFill>
                          <a:uFillTx/>
                          <a:latin typeface="+mn-lt"/>
                          <a:ea typeface="+mn-ea"/>
                          <a:cs typeface="+mn-cs"/>
                          <a:sym typeface="Calibri"/>
                        </a:rPr>
                        <a:t>Groupes de cas </a:t>
                      </a:r>
                      <a:endParaRPr sz="1400" b="1" i="0" u="none" strike="noStrike" cap="none" spc="0" baseline="0" dirty="0">
                        <a:solidFill>
                          <a:schemeClr val="bg1"/>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cap="flat" cmpd="sng" algn="ctr">
                      <a:solidFill>
                        <a:srgbClr val="000000"/>
                      </a:solidFill>
                      <a:prstDash val="solid"/>
                      <a:round/>
                      <a:headEnd type="none" w="med" len="med"/>
                      <a:tailEnd type="none" w="med" len="med"/>
                    </a:lnB>
                    <a:solidFill>
                      <a:srgbClr val="65A000"/>
                    </a:solid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400" b="1" i="0" u="none" strike="noStrike" cap="none" spc="0" baseline="0" dirty="0">
                          <a:solidFill>
                            <a:schemeClr val="bg1"/>
                          </a:solidFill>
                          <a:uFillTx/>
                          <a:latin typeface="+mn-lt"/>
                          <a:ea typeface="+mn-ea"/>
                          <a:cs typeface="+mn-cs"/>
                          <a:sym typeface="Calibri"/>
                        </a:rPr>
                        <a:t>Transmission communautaire </a:t>
                      </a:r>
                      <a:endParaRPr sz="1400" b="1" i="0" u="none" strike="noStrike" cap="none" spc="0" baseline="0" dirty="0">
                        <a:solidFill>
                          <a:schemeClr val="bg1"/>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cap="flat" cmpd="sng" algn="ctr">
                      <a:solidFill>
                        <a:srgbClr val="000000"/>
                      </a:solidFill>
                      <a:prstDash val="solid"/>
                      <a:round/>
                      <a:headEnd type="none" w="med" len="med"/>
                      <a:tailEnd type="none" w="med" len="med"/>
                    </a:lnB>
                    <a:solidFill>
                      <a:srgbClr val="65A000"/>
                    </a:solidFill>
                  </a:tcPr>
                </a:tc>
                <a:extLst>
                  <a:ext uri="{0D108BD9-81ED-4DB2-BD59-A6C34878D82A}">
                    <a16:rowId xmlns:a16="http://schemas.microsoft.com/office/drawing/2014/main" val="10000"/>
                  </a:ext>
                </a:extLst>
              </a:tr>
              <a:tr h="1515872">
                <a:tc>
                  <a:txBody>
                    <a:bodyPr/>
                    <a:lstStyle/>
                    <a:p>
                      <a:pPr marL="0" lvl="0" indent="0" algn="l" rtl="0">
                        <a:spcBef>
                          <a:spcPts val="0"/>
                        </a:spcBef>
                        <a:spcAft>
                          <a:spcPts val="0"/>
                        </a:spcAft>
                        <a:buNone/>
                      </a:pPr>
                      <a:r>
                        <a:rPr lang="fr" sz="1200" b="1" dirty="0">
                          <a:latin typeface="Calibri"/>
                          <a:ea typeface="Calibri"/>
                          <a:cs typeface="Calibri"/>
                          <a:sym typeface="Calibri"/>
                        </a:rPr>
                        <a:t>Activités </a:t>
                      </a:r>
                      <a:endParaRPr sz="1200" b="1" dirty="0">
                        <a:latin typeface="Calibri"/>
                        <a:ea typeface="Calibri"/>
                        <a:cs typeface="Calibri"/>
                        <a:sym typeface="Calibri"/>
                      </a:endParaRPr>
                    </a:p>
                  </a:txBody>
                  <a:tcPr marL="9525" marR="9525" marT="9525" marB="91425">
                    <a:lnL w="6250">
                      <a:solidFill>
                        <a:srgbClr val="000000"/>
                      </a:solidFill>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lvl="0" indent="0" algn="l" rtl="0">
                        <a:spcBef>
                          <a:spcPts val="0"/>
                        </a:spcBef>
                        <a:spcAft>
                          <a:spcPts val="0"/>
                        </a:spcAft>
                        <a:buNone/>
                      </a:pPr>
                      <a:r>
                        <a:rPr lang="fr" sz="1200" b="0" i="0" u="none" strike="noStrike" cap="none" spc="0" baseline="0" dirty="0">
                          <a:solidFill>
                            <a:srgbClr val="000000"/>
                          </a:solidFill>
                          <a:uFillTx/>
                          <a:latin typeface="+mn-lt"/>
                          <a:ea typeface="+mn-ea"/>
                          <a:cs typeface="+mn-cs"/>
                          <a:sym typeface="Calibri"/>
                        </a:rPr>
                        <a:t>Les campagnes de sensibilisation, les messages diffusés par les médias et les dirigeants/personnes influentes sur les mesures de prévention et les protocoles recommandés</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cap="flat" cmpd="sng" algn="ctr">
                      <a:solidFill>
                        <a:srgbClr val="000000"/>
                      </a:solidFill>
                      <a:prstDash val="solid"/>
                      <a:round/>
                      <a:headEnd type="none" w="med" len="med"/>
                      <a:tailEnd type="none" w="med" len="med"/>
                    </a:lnR>
                    <a:lnT w="6250" cap="flat" cmpd="sng" algn="ctr">
                      <a:solidFill>
                        <a:srgbClr val="000000"/>
                      </a:solidFill>
                      <a:prstDash val="solid"/>
                      <a:round/>
                      <a:headEnd type="none" w="med" len="med"/>
                      <a:tailEnd type="none" w="med" len="med"/>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Les campagnes de sensibilisation, les messages diffusés par les médias et les dirigeants/personnes influentes sur les mesures de prévention et les protocoles recommandés</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a:solidFill>
                        <a:srgbClr val="000000"/>
                      </a:solidFill>
                    </a:lnR>
                    <a:lnT w="6250" cap="flat" cmpd="sng" algn="ctr">
                      <a:solidFill>
                        <a:srgbClr val="000000"/>
                      </a:solidFill>
                      <a:prstDash val="solid"/>
                      <a:round/>
                      <a:headEnd type="none" w="med" len="med"/>
                      <a:tailEnd type="none" w="med" len="med"/>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Les campagnes de sensibilisation, les messages diffusés par les médias et les dirigeants/personnes influentes sur les mesures de prévention et les protocoles recommandés. Les messages visant à préparer le public à affronter la phase suivante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cap="flat" cmpd="sng" algn="ctr">
                      <a:solidFill>
                        <a:srgbClr val="000000"/>
                      </a:solidFill>
                      <a:prstDash val="solid"/>
                      <a:round/>
                      <a:headEnd type="none" w="med" len="med"/>
                      <a:tailEnd type="none" w="med" len="med"/>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Les campagnes de sensibilisation, les messages diffusés par les médias et les dirigeants/personnes influentes visant spécifiquement à changer l’état d’esprit du public consécutif aux mesures qui ont été prises; à garder le contrôle de la situation, par exemple en suscitant l’espoir et une vision à long terme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cap="flat" cmpd="sng" algn="ctr">
                      <a:solidFill>
                        <a:srgbClr val="000000"/>
                      </a:solidFill>
                      <a:prstDash val="solid"/>
                      <a:round/>
                      <a:headEnd type="none" w="med" len="med"/>
                      <a:tailEnd type="none" w="med" len="med"/>
                    </a:lnT>
                    <a:lnB w="6250">
                      <a:solidFill>
                        <a:srgbClr val="000000"/>
                      </a:solidFill>
                    </a:lnB>
                    <a:noFill/>
                  </a:tcPr>
                </a:tc>
                <a:extLst>
                  <a:ext uri="{0D108BD9-81ED-4DB2-BD59-A6C34878D82A}">
                    <a16:rowId xmlns:a16="http://schemas.microsoft.com/office/drawing/2014/main" val="10001"/>
                  </a:ext>
                </a:extLst>
              </a:tr>
              <a:tr h="1114075">
                <a:tc>
                  <a:txBody>
                    <a:bodyPr/>
                    <a:lstStyle/>
                    <a:p>
                      <a:pPr marL="0" lvl="0" indent="0" algn="l" rtl="0">
                        <a:spcBef>
                          <a:spcPts val="0"/>
                        </a:spcBef>
                        <a:spcAft>
                          <a:spcPts val="0"/>
                        </a:spcAft>
                        <a:buNone/>
                      </a:pPr>
                      <a:r>
                        <a:rPr lang="fr" sz="1200" b="1" dirty="0">
                          <a:latin typeface="Calibri"/>
                          <a:ea typeface="Calibri"/>
                          <a:cs typeface="Calibri"/>
                          <a:sym typeface="Calibri"/>
                        </a:rPr>
                        <a:t>But </a:t>
                      </a:r>
                      <a:endParaRPr sz="1200" b="1" dirty="0">
                        <a:latin typeface="Calibri"/>
                        <a:ea typeface="Calibri"/>
                        <a:cs typeface="Calibri"/>
                        <a:sym typeface="Calibri"/>
                      </a:endParaRPr>
                    </a:p>
                  </a:txBody>
                  <a:tcPr marL="9525" marR="9525" marT="9525" marB="91425">
                    <a:lnL w="6250">
                      <a:solidFill>
                        <a:srgbClr val="000000"/>
                      </a:solidFill>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lvl="0" indent="0" algn="l" rtl="0">
                        <a:spcBef>
                          <a:spcPts val="0"/>
                        </a:spcBef>
                        <a:spcAft>
                          <a:spcPts val="0"/>
                        </a:spcAft>
                        <a:buNone/>
                      </a:pPr>
                      <a:r>
                        <a:rPr lang="fr" sz="1200" b="0" i="0" u="none" strike="noStrike" cap="none" spc="0" baseline="0" dirty="0">
                          <a:solidFill>
                            <a:srgbClr val="000000"/>
                          </a:solidFill>
                          <a:uFillTx/>
                          <a:latin typeface="+mn-lt"/>
                          <a:ea typeface="+mn-ea"/>
                          <a:cs typeface="+mn-cs"/>
                          <a:sym typeface="Calibri"/>
                        </a:rPr>
                        <a:t>Instruire le public et susciter son adhésion aux protocoles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Instruire le public et susciter son adhésion aux protocoles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Instruire le public et susciter son adhésion aux protocoles : préparer le public à affronter la phase suivante</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Communiquer les nouveaux protocoles, fournir des ressources pour aider la population à faire face aux nouveaux protocoles et aux nouvelles mesures, aborder les questions liées à la santé mentale, établir de nouvelles normes sociales, rassurer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2"/>
                  </a:ext>
                </a:extLst>
              </a:tr>
              <a:tr h="835925">
                <a:tc>
                  <a:txBody>
                    <a:bodyPr/>
                    <a:lstStyle/>
                    <a:p>
                      <a:pPr marL="0" lvl="0" indent="0" algn="l" rtl="0">
                        <a:spcBef>
                          <a:spcPts val="0"/>
                        </a:spcBef>
                        <a:spcAft>
                          <a:spcPts val="0"/>
                        </a:spcAft>
                        <a:buNone/>
                      </a:pPr>
                      <a:r>
                        <a:rPr lang="fr" sz="1200" b="1" dirty="0">
                          <a:latin typeface="Calibri"/>
                          <a:ea typeface="Calibri"/>
                          <a:cs typeface="Calibri"/>
                          <a:sym typeface="Calibri"/>
                        </a:rPr>
                        <a:t>Protocoles/Mesures </a:t>
                      </a:r>
                      <a:endParaRPr sz="1200" b="1" dirty="0">
                        <a:latin typeface="Calibri"/>
                        <a:ea typeface="Calibri"/>
                        <a:cs typeface="Calibri"/>
                        <a:sym typeface="Calibri"/>
                      </a:endParaRPr>
                    </a:p>
                  </a:txBody>
                  <a:tcPr marL="9525" marR="9525" marT="9525" marB="91425">
                    <a:lnL w="6250">
                      <a:solidFill>
                        <a:srgbClr val="000000"/>
                      </a:solidFill>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lvl="0" indent="0" algn="l" rtl="0">
                        <a:spcBef>
                          <a:spcPts val="0"/>
                        </a:spcBef>
                        <a:spcAft>
                          <a:spcPts val="0"/>
                        </a:spcAft>
                        <a:buNone/>
                      </a:pPr>
                      <a:r>
                        <a:rPr lang="fr" sz="1200" b="0" i="0" u="none" strike="noStrike" cap="none" spc="0" baseline="0" dirty="0">
                          <a:solidFill>
                            <a:srgbClr val="000000"/>
                          </a:solidFill>
                          <a:uFillTx/>
                          <a:latin typeface="+mn-lt"/>
                          <a:ea typeface="+mn-ea"/>
                          <a:cs typeface="+mn-cs"/>
                          <a:sym typeface="Calibri"/>
                        </a:rPr>
                        <a:t>Promouvoir l’hygiène des mains, encourager le respect des règles d’hygiène en cas de toux et d’éternuement, pratiquer la distanciation physique.</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Promouvoir l’hygiène des mains, encourager le respect des règles d’hygiène en cas de toux et d’éternuement, pratiquer la distanciation physique.</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Promouvoir l’hygiène des mains, encourager le respect des règles d’hygiène en cas de toux et d’éternuement, pratiquer la distanciation physique.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Isolement, restriction de la mobilité, de l’accès aux marchandises et des interactions sociales</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3"/>
                  </a:ext>
                </a:extLst>
              </a:tr>
              <a:tr h="931439">
                <a:tc>
                  <a:txBody>
                    <a:bodyPr/>
                    <a:lstStyle/>
                    <a:p>
                      <a:pPr marL="0" lvl="0" indent="0" algn="l" rtl="0">
                        <a:spcBef>
                          <a:spcPts val="0"/>
                        </a:spcBef>
                        <a:spcAft>
                          <a:spcPts val="0"/>
                        </a:spcAft>
                        <a:buNone/>
                      </a:pPr>
                      <a:r>
                        <a:rPr lang="fr" sz="1200" b="1" dirty="0">
                          <a:latin typeface="Calibri"/>
                          <a:ea typeface="Calibri"/>
                          <a:cs typeface="Calibri"/>
                          <a:sym typeface="Calibri"/>
                        </a:rPr>
                        <a:t>COMPORTEMENTS REQUIS POUR JUGULER L’ÉPIDÉMIE </a:t>
                      </a:r>
                      <a:endParaRPr sz="1200" b="1" dirty="0">
                        <a:latin typeface="Calibri"/>
                        <a:ea typeface="Calibri"/>
                        <a:cs typeface="Calibri"/>
                        <a:sym typeface="Calibri"/>
                      </a:endParaRPr>
                    </a:p>
                  </a:txBody>
                  <a:tcPr marL="9525" marR="9525" marT="9525" marB="91425">
                    <a:lnL w="6250">
                      <a:solidFill>
                        <a:srgbClr val="000000"/>
                      </a:solidFill>
                    </a:lnL>
                    <a:lnR w="6250" cap="flat" cmpd="sng" algn="ctr">
                      <a:solidFill>
                        <a:srgbClr val="A6A6A6"/>
                      </a:solidFill>
                      <a:prstDash val="solid"/>
                      <a:round/>
                      <a:headEnd type="none" w="med" len="med"/>
                      <a:tailEnd type="none" w="med" len="med"/>
                    </a:lnR>
                    <a:lnT w="6250">
                      <a:solidFill>
                        <a:srgbClr val="000000"/>
                      </a:solidFill>
                    </a:lnT>
                    <a:lnB w="6250">
                      <a:solidFill>
                        <a:srgbClr val="000000"/>
                      </a:solidFill>
                    </a:lnB>
                    <a:noFill/>
                  </a:tcPr>
                </a:tc>
                <a:tc>
                  <a:txBody>
                    <a:bodyPr/>
                    <a:lstStyle/>
                    <a:p>
                      <a:pPr marL="0" lvl="0" indent="0" algn="l" rtl="0">
                        <a:spcBef>
                          <a:spcPts val="0"/>
                        </a:spcBef>
                        <a:spcAft>
                          <a:spcPts val="0"/>
                        </a:spcAft>
                        <a:buNone/>
                      </a:pPr>
                      <a:r>
                        <a:rPr lang="fr" sz="1200" b="0" i="0" u="none" strike="noStrike" cap="none" spc="0" baseline="0" dirty="0">
                          <a:solidFill>
                            <a:srgbClr val="000000"/>
                          </a:solidFill>
                          <a:uFillTx/>
                          <a:latin typeface="+mn-lt"/>
                          <a:ea typeface="+mn-ea"/>
                          <a:cs typeface="+mn-cs"/>
                          <a:sym typeface="Calibri"/>
                        </a:rPr>
                        <a:t>VIGILANCE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A6A6A6"/>
                      </a:solidFill>
                      <a:prstDash val="solid"/>
                      <a:round/>
                      <a:headEnd type="none" w="med" len="med"/>
                      <a:tailEnd type="none" w="med" len="med"/>
                    </a:lnL>
                    <a:lnR w="6250" cap="flat" cmpd="sng" algn="ctr">
                      <a:solidFill>
                        <a:srgbClr val="000000"/>
                      </a:solidFill>
                      <a:prstDash val="solid"/>
                      <a:round/>
                      <a:headEnd type="none" w="med" len="med"/>
                      <a:tailEnd type="none" w="med" len="med"/>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CONFORMITÉ</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cap="flat" cmpd="sng" algn="ctr">
                      <a:solidFill>
                        <a:srgbClr val="000000"/>
                      </a:solidFill>
                      <a:prstDash val="solid"/>
                      <a:round/>
                      <a:headEnd type="none" w="med" len="med"/>
                      <a:tailEnd type="none" w="med" len="med"/>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CONFORMITÉ ET COOPÉRATION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marL="0" marR="0" lvl="0" indent="0" algn="l" defTabSz="289320" rtl="0" latinLnBrk="0">
                        <a:lnSpc>
                          <a:spcPct val="100000"/>
                        </a:lnSpc>
                        <a:spcBef>
                          <a:spcPts val="0"/>
                        </a:spcBef>
                        <a:spcAft>
                          <a:spcPts val="0"/>
                        </a:spcAft>
                        <a:buClrTx/>
                        <a:buSzTx/>
                        <a:buFontTx/>
                        <a:buNone/>
                        <a:tabLst/>
                        <a:defRPr sz="1800"/>
                      </a:pPr>
                      <a:r>
                        <a:rPr lang="fr" sz="1200" b="0" i="0" u="none" strike="noStrike" cap="none" spc="0" baseline="0" dirty="0">
                          <a:solidFill>
                            <a:srgbClr val="000000"/>
                          </a:solidFill>
                          <a:uFillTx/>
                          <a:latin typeface="+mn-lt"/>
                          <a:ea typeface="+mn-ea"/>
                          <a:cs typeface="+mn-cs"/>
                          <a:sym typeface="Calibri"/>
                        </a:rPr>
                        <a:t>CONFORMITÉ, COOPÉRATION, SOINS AUTO-ADMINISTRÉS; RÉSILIENCE, STRATÉGIES ET CAPACITÉS D’ADAPTATION, OPTIMISME SOCIAL  </a:t>
                      </a:r>
                      <a:endParaRPr sz="1200" b="0" i="0" u="none" strike="noStrike" cap="none" spc="0" baseline="0" dirty="0">
                        <a:solidFill>
                          <a:srgbClr val="000000"/>
                        </a:solidFill>
                        <a:uFillTx/>
                        <a:latin typeface="+mn-lt"/>
                        <a:ea typeface="+mn-ea"/>
                        <a:cs typeface="+mn-cs"/>
                        <a:sym typeface="Calibri"/>
                      </a:endParaRPr>
                    </a:p>
                  </a:txBody>
                  <a:tcPr marL="9525" marR="9525" marT="9525" marB="91425">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A07D83F3-25F8-1C3B-500E-DCA906DD9ECC}"/>
              </a:ext>
            </a:extLst>
          </p:cNvPr>
          <p:cNvSpPr txBox="1">
            <a:spLocks/>
          </p:cNvSpPr>
          <p:nvPr/>
        </p:nvSpPr>
        <p:spPr>
          <a:xfrm>
            <a:off x="0" y="0"/>
            <a:ext cx="93099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Activités</a:t>
            </a:r>
            <a:r>
              <a:rPr lang="en-US" b="1" dirty="0"/>
              <a:t> à </a:t>
            </a:r>
            <a:r>
              <a:rPr lang="en-US" b="1" dirty="0" err="1"/>
              <a:t>différents</a:t>
            </a:r>
            <a:r>
              <a:rPr lang="en-US" b="1" dirty="0"/>
              <a:t> </a:t>
            </a:r>
            <a:r>
              <a:rPr lang="en-US" b="1" dirty="0" err="1"/>
              <a:t>niveaux</a:t>
            </a:r>
            <a:r>
              <a:rPr lang="en-US" b="1" dirty="0"/>
              <a:t> de transmission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Google Shape;912;g77cecb6c06_0_29"/>
          <p:cNvSpPr txBox="1">
            <a:spLocks noGrp="1"/>
          </p:cNvSpPr>
          <p:nvPr>
            <p:ph type="body" idx="1"/>
          </p:nvPr>
        </p:nvSpPr>
        <p:spPr>
          <a:xfrm>
            <a:off x="1189833" y="1661513"/>
            <a:ext cx="9439801" cy="4959479"/>
          </a:xfrm>
          <a:prstGeom prst="rect">
            <a:avLst/>
          </a:prstGeom>
        </p:spPr>
        <p:txBody>
          <a:bodyPr lIns="45699" tIns="45699" rIns="45699" bIns="45699" anchor="t">
            <a:normAutofit fontScale="92500" lnSpcReduction="10000"/>
          </a:bodyPr>
          <a:lstStyle/>
          <a:p>
            <a:pPr defTabSz="263281">
              <a:spcBef>
                <a:spcPts val="0"/>
              </a:spcBef>
              <a:defRPr sz="2184"/>
            </a:pPr>
            <a:r>
              <a:rPr lang="fr-FR" dirty="0"/>
              <a:t>Les publics cibles des EIR pour la communication sur les risques comprennent une variété de groupes :</a:t>
            </a:r>
          </a:p>
          <a:p>
            <a:pPr marL="342900" indent="-342900" defTabSz="263281">
              <a:spcBef>
                <a:spcPts val="0"/>
              </a:spcBef>
              <a:buClr>
                <a:srgbClr val="C00000"/>
              </a:buClr>
              <a:buSzPct val="100000"/>
              <a:buFont typeface="Arial" panose="020B0604020202020204" pitchFamily="34" charset="0"/>
              <a:buChar char="•"/>
              <a:defRPr sz="2184"/>
            </a:pPr>
            <a:r>
              <a:rPr lang="fr-FR" sz="2200" dirty="0"/>
              <a:t>Le personnel hospitalier et les prestataires de soins de santé communautaire</a:t>
            </a:r>
          </a:p>
          <a:p>
            <a:pPr marL="342900" lvl="0" indent="-342900" defTabSz="263281">
              <a:spcBef>
                <a:spcPts val="0"/>
              </a:spcBef>
              <a:buClr>
                <a:srgbClr val="C00000"/>
              </a:buClr>
              <a:buSzPct val="100000"/>
              <a:buFont typeface="Arial" panose="020B0604020202020204" pitchFamily="34" charset="0"/>
              <a:buChar char="•"/>
              <a:defRPr sz="2184"/>
            </a:pPr>
            <a:r>
              <a:rPr lang="fr-FR" sz="2200" dirty="0"/>
              <a:t>Le personnel paramédical</a:t>
            </a:r>
          </a:p>
          <a:p>
            <a:pPr marL="342900" lvl="0" indent="-342900" defTabSz="263281">
              <a:spcBef>
                <a:spcPts val="0"/>
              </a:spcBef>
              <a:buClr>
                <a:srgbClr val="C00000"/>
              </a:buClr>
              <a:buSzPct val="100000"/>
              <a:buFont typeface="Arial" panose="020B0604020202020204" pitchFamily="34" charset="0"/>
              <a:buChar char="•"/>
              <a:defRPr sz="2184"/>
            </a:pPr>
            <a:r>
              <a:rPr lang="fr-FR" sz="2200" dirty="0"/>
              <a:t>Les chauffeurs et les bénévoles du transport (ambulances, taxis, autobus, </a:t>
            </a:r>
            <a:r>
              <a:rPr lang="fr-FR" dirty="0"/>
              <a:t>bateaux, motos et autres moyens de transport)</a:t>
            </a:r>
          </a:p>
          <a:p>
            <a:pPr marL="342900" lvl="0" indent="-342900" defTabSz="263281">
              <a:spcBef>
                <a:spcPts val="0"/>
              </a:spcBef>
              <a:buClr>
                <a:srgbClr val="C00000"/>
              </a:buClr>
              <a:buSzPct val="100000"/>
              <a:buFont typeface="Arial" panose="020B0604020202020204" pitchFamily="34" charset="0"/>
              <a:buChar char="•"/>
              <a:defRPr sz="2184"/>
            </a:pPr>
            <a:r>
              <a:rPr lang="fr-FR" dirty="0"/>
              <a:t>Le personnel des pharmacies et des dispensaires</a:t>
            </a:r>
          </a:p>
          <a:p>
            <a:pPr marL="342900" indent="-342900" defTabSz="263281">
              <a:spcBef>
                <a:spcPts val="0"/>
              </a:spcBef>
              <a:buClr>
                <a:srgbClr val="C00000"/>
              </a:buClr>
              <a:buSzPct val="100000"/>
              <a:buFont typeface="Arial" panose="020B0604020202020204" pitchFamily="34" charset="0"/>
              <a:buChar char="•"/>
              <a:defRPr sz="2184"/>
            </a:pPr>
            <a:r>
              <a:rPr lang="fr-FR" dirty="0"/>
              <a:t>Les populations résidentes </a:t>
            </a:r>
          </a:p>
          <a:p>
            <a:pPr marL="342900" lvl="0" indent="-342900" defTabSz="263281">
              <a:spcBef>
                <a:spcPts val="0"/>
              </a:spcBef>
              <a:buClr>
                <a:srgbClr val="C00000"/>
              </a:buClr>
              <a:buSzPct val="100000"/>
              <a:buFont typeface="Arial" panose="020B0604020202020204" pitchFamily="34" charset="0"/>
              <a:buChar char="•"/>
              <a:defRPr sz="2184"/>
            </a:pPr>
            <a:r>
              <a:rPr lang="fr-FR" dirty="0"/>
              <a:t>Les personnes malades, leurs familles et leurs contacts</a:t>
            </a:r>
          </a:p>
          <a:p>
            <a:pPr marL="342900" lvl="0" indent="-342900" defTabSz="263281">
              <a:spcBef>
                <a:spcPts val="0"/>
              </a:spcBef>
              <a:buClr>
                <a:srgbClr val="C00000"/>
              </a:buClr>
              <a:buSzPct val="100000"/>
              <a:buFont typeface="Arial" panose="020B0604020202020204" pitchFamily="34" charset="0"/>
              <a:buChar char="•"/>
              <a:defRPr sz="2184"/>
            </a:pPr>
            <a:r>
              <a:rPr lang="fr-FR" dirty="0"/>
              <a:t>Les contacts des personnes déjà décédées et soupçonnées d’avoir contracté la COVID-19</a:t>
            </a:r>
          </a:p>
          <a:p>
            <a:pPr marL="342900" indent="-342900" defTabSz="263281">
              <a:spcBef>
                <a:spcPts val="0"/>
              </a:spcBef>
              <a:buClr>
                <a:srgbClr val="C00000"/>
              </a:buClr>
              <a:buSzPct val="100000"/>
              <a:buFont typeface="Arial" panose="020B0604020202020204" pitchFamily="34" charset="0"/>
              <a:buChar char="•"/>
              <a:defRPr sz="2184"/>
            </a:pPr>
            <a:r>
              <a:rPr lang="fr-FR" dirty="0"/>
              <a:t>Les personnes qui ont été en contact avec des cadavres – fournisseurs de services funéraires, familles et  proches de défunts</a:t>
            </a:r>
          </a:p>
          <a:p>
            <a:pPr marL="342900" lvl="0" indent="-342900" defTabSz="263281">
              <a:spcBef>
                <a:spcPts val="0"/>
              </a:spcBef>
              <a:buClr>
                <a:srgbClr val="C00000"/>
              </a:buClr>
              <a:buSzPct val="100000"/>
              <a:buFont typeface="Arial" panose="020B0604020202020204" pitchFamily="34" charset="0"/>
              <a:buChar char="•"/>
              <a:defRPr sz="2184"/>
            </a:pPr>
            <a:r>
              <a:rPr lang="fr-FR" dirty="0"/>
              <a:t>Les bénévoles et les équipes d’intervention de première ligne, les organisations et les organismes locaux et internationaux déjà présents sur le terrain ou qui s’y rendent
Les guérisseurs traditionnels, les chefs religieux et les responsables communautaires</a:t>
            </a:r>
          </a:p>
          <a:p>
            <a:pPr marL="342900" lvl="0" indent="-342900" defTabSz="263281">
              <a:spcBef>
                <a:spcPts val="0"/>
              </a:spcBef>
              <a:buClr>
                <a:srgbClr val="C00000"/>
              </a:buClr>
              <a:buSzPct val="100000"/>
              <a:buFont typeface="Arial" panose="020B0604020202020204" pitchFamily="34" charset="0"/>
              <a:buChar char="•"/>
              <a:defRPr sz="2184"/>
            </a:pPr>
            <a:r>
              <a:rPr lang="fr-FR" dirty="0"/>
              <a:t>Les écoles, les administrateurs, les enseignants et le personnel scolaire.</a:t>
            </a:r>
          </a:p>
        </p:txBody>
      </p:sp>
      <p:sp>
        <p:nvSpPr>
          <p:cNvPr id="476" name="Who are your target audiences for risk communication as RRTs?"/>
          <p:cNvSpPr txBox="1"/>
          <p:nvPr/>
        </p:nvSpPr>
        <p:spPr>
          <a:xfrm>
            <a:off x="138856" y="678116"/>
            <a:ext cx="1021419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289320">
              <a:lnSpc>
                <a:spcPct val="90000"/>
              </a:lnSpc>
              <a:defRPr sz="2800">
                <a:solidFill>
                  <a:srgbClr val="C00000"/>
                </a:solidFill>
                <a:latin typeface="Source Sans Pro Bold"/>
                <a:ea typeface="Source Sans Pro Bold"/>
                <a:cs typeface="Source Sans Pro Bold"/>
                <a:sym typeface="Source Sans Pro Bold"/>
              </a:defRPr>
            </a:lvl1pPr>
          </a:lstStyle>
          <a:p>
            <a:pPr lvl="0" algn="just">
              <a:lnSpc>
                <a:spcPct val="100000"/>
              </a:lnSpc>
              <a:buClr>
                <a:schemeClr val="dk1"/>
              </a:buClr>
              <a:buSzPts val="1100"/>
            </a:pPr>
            <a:r>
              <a:rPr lang="fr" sz="2400" b="1" dirty="0"/>
              <a:t>En tant qu’équipes d’intervention rapide, quels sont vos publics cibles pour la communication sur les risques ?</a:t>
            </a:r>
          </a:p>
        </p:txBody>
      </p:sp>
      <p:sp>
        <p:nvSpPr>
          <p:cNvPr id="2" name="Title 1">
            <a:extLst>
              <a:ext uri="{FF2B5EF4-FFF2-40B4-BE49-F238E27FC236}">
                <a16:creationId xmlns:a16="http://schemas.microsoft.com/office/drawing/2014/main" id="{3489AE64-8CB3-82AD-7629-8D4DF5F07D3F}"/>
              </a:ext>
            </a:extLst>
          </p:cNvPr>
          <p:cNvSpPr txBox="1">
            <a:spLocks/>
          </p:cNvSpPr>
          <p:nvPr/>
        </p:nvSpPr>
        <p:spPr>
          <a:xfrm>
            <a:off x="138856" y="-3179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Public </a:t>
            </a:r>
            <a:r>
              <a:rPr lang="en-US" b="1" dirty="0" err="1"/>
              <a:t>cible</a:t>
            </a:r>
            <a:endParaRPr lang="en-US"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272209"/>
            <a:ext cx="7414867" cy="5117482"/>
          </a:xfrm>
          <a:prstGeom prst="rect">
            <a:avLst/>
          </a:prstGeom>
        </p:spPr>
        <p:txBody>
          <a:bodyPr lIns="0" tIns="0" rIns="0" bIns="0" anchor="t"/>
          <a:lstStyle/>
          <a:p>
            <a:pPr>
              <a:spcBef>
                <a:spcPts val="225"/>
              </a:spcBef>
              <a:defRPr>
                <a:solidFill>
                  <a:srgbClr val="FF0000"/>
                </a:solidFill>
              </a:defRPr>
            </a:pPr>
            <a:r>
              <a:rPr lang="fr-FR" sz="2200" dirty="0">
                <a:latin typeface="Source Sans Pro Regular"/>
                <a:cs typeface="Segoe UI"/>
              </a:rPr>
              <a:t>Veillez à prendre connaissance du contenu de cette présentation afin de décider si vous devez ou non l’utiliser dans son intégralité, selon votre contexte, les besoins d’apprentissage ciblés dans ce domaine spécifique, et le temps alloué à la présentation.</a:t>
            </a:r>
            <a:r>
              <a:rPr lang="en-US" sz="2200" dirty="0">
                <a:latin typeface="Source Sans Pro Regular"/>
                <a:cs typeface="Segoe UI"/>
              </a:rPr>
              <a:t> </a:t>
            </a:r>
          </a:p>
          <a:p>
            <a:pPr>
              <a:spcBef>
                <a:spcPts val="225"/>
              </a:spcBef>
              <a:defRPr>
                <a:solidFill>
                  <a:srgbClr val="FF0000"/>
                </a:solidFill>
              </a:defRPr>
            </a:pPr>
            <a:r>
              <a:rPr lang="fr-FR" sz="2200" dirty="0">
                <a:latin typeface="Source Sans Pro Regular"/>
                <a:cs typeface="Segoe UI"/>
              </a:rPr>
              <a:t>Recommandation : pour une durée de 30 minutes, ne pas dépasser 15 à 20 diapositives (30 à 40 pour une durée de 60 minutes). </a:t>
            </a:r>
            <a:r>
              <a:rPr lang="en-US" sz="2200" dirty="0">
                <a:latin typeface="Source Sans Pro Regular"/>
                <a:cs typeface="Segoe UI"/>
              </a:rPr>
              <a:t> </a:t>
            </a:r>
          </a:p>
          <a:p>
            <a:pPr>
              <a:spcBef>
                <a:spcPts val="225"/>
              </a:spcBef>
              <a:defRPr>
                <a:solidFill>
                  <a:srgbClr val="FF0000"/>
                </a:solidFill>
              </a:defRPr>
            </a:pPr>
            <a:endParaRPr lang="en-US" sz="2200" dirty="0">
              <a:latin typeface="Source Sans Pro Regular"/>
              <a:cs typeface="Segoe UI"/>
            </a:endParaRPr>
          </a:p>
          <a:p>
            <a:pPr>
              <a:spcBef>
                <a:spcPts val="225"/>
              </a:spcBef>
              <a:defRPr>
                <a:solidFill>
                  <a:srgbClr val="FF0000"/>
                </a:solidFill>
              </a:defRPr>
            </a:pPr>
            <a:r>
              <a:rPr lang="fr-FR" sz="2200" dirty="0">
                <a:latin typeface="Source Sans Pro Regular"/>
                <a:cs typeface="Segoe UI"/>
              </a:rPr>
              <a:t>Cette présentation peut inclure des diapositives supplémentaires contenant des remarques à l’intention des animateurs : vous pourrez compléter et/ou personnaliser le contenu de ces diapositives en utilisant des informations adaptées à votre pays.</a:t>
            </a:r>
          </a:p>
          <a:p>
            <a:pPr algn="just">
              <a:defRPr>
                <a:solidFill>
                  <a:srgbClr val="FF0000"/>
                </a:solidFill>
              </a:defRPr>
            </a:pPr>
            <a:endParaRPr dirty="0"/>
          </a:p>
        </p:txBody>
      </p:sp>
      <p:sp>
        <p:nvSpPr>
          <p:cNvPr id="4" name="Title 1">
            <a:extLst>
              <a:ext uri="{FF2B5EF4-FFF2-40B4-BE49-F238E27FC236}">
                <a16:creationId xmlns:a16="http://schemas.microsoft.com/office/drawing/2014/main" id="{DA39AF99-B6F2-0C53-B8D1-DDCE21715FA1}"/>
              </a:ext>
            </a:extLst>
          </p:cNvPr>
          <p:cNvSpPr txBox="1">
            <a:spLocks noGrp="1"/>
          </p:cNvSpPr>
          <p:nvPr>
            <p:ph type="title"/>
          </p:nvPr>
        </p:nvSpPr>
        <p:spPr>
          <a:xfrm>
            <a:off x="390526" y="876301"/>
            <a:ext cx="3267384" cy="1207550"/>
          </a:xfrm>
          <a:prstGeom prst="rect">
            <a:avLst/>
          </a:prstGeom>
        </p:spPr>
        <p:txBody>
          <a:bodyPr/>
          <a:lstStyle/>
          <a:p>
            <a:r>
              <a:rPr b="1" dirty="0"/>
              <a:t>Notes </a:t>
            </a:r>
            <a:r>
              <a:rPr lang="fr-FR" b="1" dirty="0"/>
              <a:t>aux</a:t>
            </a:r>
            <a:r>
              <a:rPr b="1" dirty="0"/>
              <a:t> </a:t>
            </a:r>
            <a:r>
              <a:rPr b="1" dirty="0" err="1"/>
              <a:t>facilitat</a:t>
            </a:r>
            <a:r>
              <a:rPr lang="fr-FR" b="1" dirty="0"/>
              <a:t>eu</a:t>
            </a:r>
            <a:r>
              <a:rPr b="1" dirty="0" err="1"/>
              <a:t>rs</a:t>
            </a:r>
            <a:endParaRPr b="1"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79E4B95-2AFB-F4B9-9676-E237083BE2E3}"/>
              </a:ext>
            </a:extLst>
          </p:cNvPr>
          <p:cNvSpPr txBox="1">
            <a:spLocks/>
          </p:cNvSpPr>
          <p:nvPr/>
        </p:nvSpPr>
        <p:spPr>
          <a:xfrm>
            <a:off x="587204" y="1847195"/>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a:buSzPts val="2560"/>
            </a:pPr>
            <a:r>
              <a:rPr lang="en-US" sz="3600" b="1" dirty="0"/>
              <a:t>6. </a:t>
            </a:r>
            <a:r>
              <a:rPr lang="fr" sz="3600" b="1" dirty="0"/>
              <a:t>Éducation en santé communautaire</a:t>
            </a:r>
            <a:endParaRPr lang="en-US" sz="3600" b="1"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Google Shape;918;g7510dbd89e_0_126"/>
          <p:cNvSpPr txBox="1">
            <a:spLocks noGrp="1"/>
          </p:cNvSpPr>
          <p:nvPr>
            <p:ph type="body" idx="1"/>
          </p:nvPr>
        </p:nvSpPr>
        <p:spPr>
          <a:xfrm>
            <a:off x="762000" y="942201"/>
            <a:ext cx="10430933" cy="4654071"/>
          </a:xfrm>
          <a:prstGeom prst="rect">
            <a:avLst/>
          </a:prstGeom>
        </p:spPr>
        <p:txBody>
          <a:bodyPr lIns="45699" tIns="45699" rIns="45699" bIns="45699">
            <a:noAutofit/>
          </a:bodyPr>
          <a:lstStyle/>
          <a:p>
            <a:pPr lvl="0" algn="just">
              <a:lnSpc>
                <a:spcPct val="120000"/>
              </a:lnSpc>
              <a:spcBef>
                <a:spcPts val="640"/>
              </a:spcBef>
            </a:pPr>
            <a:r>
              <a:rPr lang="fr-FR" sz="2000" dirty="0">
                <a:ea typeface="Open Sans"/>
                <a:cs typeface="Open Sans"/>
                <a:sym typeface="Open Sans"/>
              </a:rPr>
              <a:t>Les stratégies de communication doivent être adaptées au public cible. Les messages génériques – sauf dans le cadre d’un vaste programme de sensibilisation – sont peu susceptibles d’être efficaces et peuvent mener à des résultats négatifs. </a:t>
            </a:r>
          </a:p>
          <a:p>
            <a:pPr defTabSz="286426">
              <a:lnSpc>
                <a:spcPct val="120000"/>
              </a:lnSpc>
              <a:spcBef>
                <a:spcPts val="500"/>
              </a:spcBef>
              <a:defRPr sz="2376"/>
            </a:pPr>
            <a:r>
              <a:rPr lang="fr-FR" sz="2000" dirty="0"/>
              <a:t>Quel que soit l'auditoire, tout le monde veut savoir trois choses en cas d'urgence.</a:t>
            </a:r>
          </a:p>
          <a:p>
            <a:pPr defTabSz="286426">
              <a:lnSpc>
                <a:spcPct val="120000"/>
              </a:lnSpc>
              <a:spcBef>
                <a:spcPts val="500"/>
              </a:spcBef>
              <a:defRPr sz="2376"/>
            </a:pPr>
            <a:endParaRPr lang="fr-FR" sz="2000" b="1" dirty="0">
              <a:solidFill>
                <a:schemeClr val="accent2"/>
              </a:solidFill>
            </a:endParaRPr>
          </a:p>
          <a:p>
            <a:pPr lvl="0" defTabSz="286426">
              <a:lnSpc>
                <a:spcPct val="120000"/>
              </a:lnSpc>
              <a:spcBef>
                <a:spcPts val="500"/>
              </a:spcBef>
              <a:defRPr sz="2376"/>
            </a:pPr>
            <a:r>
              <a:rPr lang="fr-FR" sz="2000" b="1" dirty="0">
                <a:solidFill>
                  <a:schemeClr val="accent2"/>
                </a:solidFill>
                <a:sym typeface="Open Sans"/>
              </a:rPr>
              <a:t>Questions les plus fréquemment posées lors d’une flambée épidémique</a:t>
            </a:r>
          </a:p>
          <a:p>
            <a:pPr marL="339471" lvl="0" indent="-339471" defTabSz="286426">
              <a:lnSpc>
                <a:spcPct val="120000"/>
              </a:lnSpc>
              <a:spcBef>
                <a:spcPts val="500"/>
              </a:spcBef>
              <a:buClr>
                <a:srgbClr val="C00000"/>
              </a:buClr>
              <a:buSzPct val="100000"/>
              <a:buFontTx/>
              <a:buAutoNum type="arabicPeriod"/>
              <a:defRPr sz="2376"/>
            </a:pPr>
            <a:r>
              <a:rPr lang="fr-FR" sz="2000" dirty="0">
                <a:sym typeface="Open Sans"/>
              </a:rPr>
              <a:t>L’événement : Que s’est-il passé ? Quelle est la gravité ? Qui est concerné ? Qui est responsable ? Que savez-vous avec certitude ?</a:t>
            </a:r>
          </a:p>
          <a:p>
            <a:pPr marL="339471" lvl="0" indent="-339471" defTabSz="286426">
              <a:lnSpc>
                <a:spcPct val="120000"/>
              </a:lnSpc>
              <a:spcBef>
                <a:spcPts val="500"/>
              </a:spcBef>
              <a:buClr>
                <a:srgbClr val="C00000"/>
              </a:buClr>
              <a:buSzPct val="100000"/>
              <a:buFontTx/>
              <a:buAutoNum type="arabicPeriod"/>
              <a:defRPr sz="2376"/>
            </a:pPr>
            <a:r>
              <a:rPr lang="fr-FR" sz="2000" dirty="0">
                <a:sym typeface="Open Sans"/>
              </a:rPr>
              <a:t>Le risque : Est-ce dangereux ? Mes proches et moi sommes-nous exposés à des risques ? Qui sont les plus touchés ? Qu’est-ce qui augmente ou réduit le risque auquel je suis exposé(e) ?</a:t>
            </a:r>
          </a:p>
          <a:p>
            <a:pPr marL="339471" lvl="0" indent="-339471" defTabSz="286426">
              <a:lnSpc>
                <a:spcPct val="120000"/>
              </a:lnSpc>
              <a:spcBef>
                <a:spcPts val="500"/>
              </a:spcBef>
              <a:buClr>
                <a:srgbClr val="C00000"/>
              </a:buClr>
              <a:buSzPct val="100000"/>
              <a:buFontTx/>
              <a:buAutoNum type="arabicPeriod"/>
              <a:defRPr sz="2376"/>
            </a:pPr>
            <a:r>
              <a:rPr lang="fr-FR" sz="2000" dirty="0">
                <a:sym typeface="Open Sans"/>
              </a:rPr>
              <a:t>L’action : Que peut-on faire pour éviter de tomber malade ? Que fait-on ? Que puis-je faire pour me protéger et protéger mes proches ? Que dois-je faire si suis malade ou si un membre de ma famille est malade ? Qui prendra soin de moi ou d’un membre de ma famille s’il tombe malade ?</a:t>
            </a:r>
          </a:p>
        </p:txBody>
      </p:sp>
      <p:sp>
        <p:nvSpPr>
          <p:cNvPr id="2" name="Title 1">
            <a:extLst>
              <a:ext uri="{FF2B5EF4-FFF2-40B4-BE49-F238E27FC236}">
                <a16:creationId xmlns:a16="http://schemas.microsoft.com/office/drawing/2014/main" id="{8682FCD9-10DA-43EB-93B9-6122747AF5E6}"/>
              </a:ext>
            </a:extLst>
          </p:cNvPr>
          <p:cNvSpPr txBox="1">
            <a:spLocks/>
          </p:cNvSpPr>
          <p:nvPr/>
        </p:nvSpPr>
        <p:spPr>
          <a:xfrm>
            <a:off x="110281" y="-3222"/>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Éducation en santé communautaire</a:t>
            </a:r>
            <a:endParaRPr lang="en-US" b="1"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Google Shape;924;g77cecb6c06_0_37"/>
          <p:cNvSpPr txBox="1">
            <a:spLocks noGrp="1"/>
          </p:cNvSpPr>
          <p:nvPr>
            <p:ph type="body" idx="1"/>
          </p:nvPr>
        </p:nvSpPr>
        <p:spPr>
          <a:xfrm>
            <a:off x="1134533" y="1247001"/>
            <a:ext cx="9466562" cy="4654071"/>
          </a:xfrm>
          <a:prstGeom prst="rect">
            <a:avLst/>
          </a:prstGeom>
        </p:spPr>
        <p:txBody>
          <a:bodyPr lIns="45699" tIns="45699" rIns="45699" bIns="45699">
            <a:normAutofit lnSpcReduction="10000"/>
          </a:bodyPr>
          <a:lstStyle/>
          <a:p>
            <a:pPr lvl="0">
              <a:lnSpc>
                <a:spcPct val="110000"/>
              </a:lnSpc>
              <a:spcBef>
                <a:spcPts val="600"/>
              </a:spcBef>
            </a:pPr>
            <a:r>
              <a:rPr lang="fr-FR" dirty="0">
                <a:sym typeface="Open Sans"/>
              </a:rPr>
              <a:t>Pour chaque public cible, une carte de messages doit être élaborée pour chaque résultat stratégique de communication et/ou de changement de comportement souhaitable.  </a:t>
            </a:r>
          </a:p>
          <a:p>
            <a:pPr lvl="0">
              <a:lnSpc>
                <a:spcPct val="110000"/>
              </a:lnSpc>
              <a:spcBef>
                <a:spcPts val="600"/>
              </a:spcBef>
            </a:pPr>
            <a:endParaRPr lang="fr-FR" dirty="0">
              <a:sym typeface="Open Sans"/>
            </a:endParaRPr>
          </a:p>
          <a:p>
            <a:pPr lvl="0">
              <a:lnSpc>
                <a:spcPct val="110000"/>
              </a:lnSpc>
              <a:spcBef>
                <a:spcPts val="600"/>
              </a:spcBef>
            </a:pPr>
            <a:r>
              <a:rPr lang="fr-FR" dirty="0">
                <a:sym typeface="Open Sans"/>
              </a:rPr>
              <a:t>En cas d’épidémie et de situations d’urgence, les cartes de messages sont plus utiles que les messages. Une fois remplie, la carte peut être utilisée pour mettre au point des produits ou processus de communication et d’engagement – par exemple, des points de discussion pour les médias ou pour des conversations efficaces dans la communauté ou avec une seule personne ou une famille, à la mise au point d’un ou de plusieurs matériels d’information, d’éducation et de communication (IEC).</a:t>
            </a:r>
          </a:p>
          <a:p>
            <a:pPr lvl="0">
              <a:spcBef>
                <a:spcPts val="600"/>
              </a:spcBef>
            </a:pPr>
            <a:endParaRPr lang="fr-FR" dirty="0">
              <a:sym typeface="Open Sans"/>
            </a:endParaRPr>
          </a:p>
        </p:txBody>
      </p:sp>
      <p:sp>
        <p:nvSpPr>
          <p:cNvPr id="5" name="Title 1">
            <a:extLst>
              <a:ext uri="{FF2B5EF4-FFF2-40B4-BE49-F238E27FC236}">
                <a16:creationId xmlns:a16="http://schemas.microsoft.com/office/drawing/2014/main" id="{8682FCD9-10DA-43EB-93B9-6122747AF5E6}"/>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Éducation en santé communautaire</a:t>
            </a:r>
            <a:endParaRPr lang="en-US" b="1"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4" name="Table 3"/>
          <p:cNvGraphicFramePr/>
          <p:nvPr>
            <p:extLst>
              <p:ext uri="{D42A27DB-BD31-4B8C-83A1-F6EECF244321}">
                <p14:modId xmlns:p14="http://schemas.microsoft.com/office/powerpoint/2010/main" val="4038640560"/>
              </p:ext>
            </p:extLst>
          </p:nvPr>
        </p:nvGraphicFramePr>
        <p:xfrm>
          <a:off x="1083732" y="1101705"/>
          <a:ext cx="10126134" cy="5284511"/>
        </p:xfrm>
        <a:graphic>
          <a:graphicData uri="http://schemas.openxmlformats.org/drawingml/2006/table">
            <a:tbl>
              <a:tblPr firstRow="1">
                <a:tableStyleId>{4C3C2611-4C71-4FC5-86AE-919BDF0F9419}</a:tableStyleId>
              </a:tblPr>
              <a:tblGrid>
                <a:gridCol w="3375378">
                  <a:extLst>
                    <a:ext uri="{9D8B030D-6E8A-4147-A177-3AD203B41FA5}">
                      <a16:colId xmlns:a16="http://schemas.microsoft.com/office/drawing/2014/main" val="20000"/>
                    </a:ext>
                  </a:extLst>
                </a:gridCol>
                <a:gridCol w="3375378">
                  <a:extLst>
                    <a:ext uri="{9D8B030D-6E8A-4147-A177-3AD203B41FA5}">
                      <a16:colId xmlns:a16="http://schemas.microsoft.com/office/drawing/2014/main" val="20001"/>
                    </a:ext>
                  </a:extLst>
                </a:gridCol>
                <a:gridCol w="3375378">
                  <a:extLst>
                    <a:ext uri="{9D8B030D-6E8A-4147-A177-3AD203B41FA5}">
                      <a16:colId xmlns:a16="http://schemas.microsoft.com/office/drawing/2014/main" val="20002"/>
                    </a:ext>
                  </a:extLst>
                </a:gridCol>
              </a:tblGrid>
              <a:tr h="509311">
                <a:tc>
                  <a:txBody>
                    <a:bodyPr/>
                    <a:lstStyle/>
                    <a:p>
                      <a:pPr defTabSz="289320">
                        <a:defRPr sz="1800" b="0">
                          <a:solidFill>
                            <a:srgbClr val="000000"/>
                          </a:solidFill>
                        </a:defRPr>
                      </a:pPr>
                      <a:r>
                        <a:rPr sz="1400" dirty="0">
                          <a:solidFill>
                            <a:srgbClr val="FFFFFF"/>
                          </a:solidFill>
                          <a:latin typeface="+mn-lt"/>
                          <a:ea typeface="+mn-ea"/>
                          <a:cs typeface="+mn-cs"/>
                        </a:rPr>
                        <a:t>Audience:</a:t>
                      </a:r>
                    </a:p>
                  </a:txBody>
                  <a:tcPr marL="45720" marR="45720" anchor="ctr" horzOverflow="overflow">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0070C0"/>
                    </a:solidFill>
                  </a:tcPr>
                </a:tc>
                <a:tc gridSpan="2">
                  <a:txBody>
                    <a:bodyPr/>
                    <a:lstStyle/>
                    <a:p>
                      <a:pPr rtl="0"/>
                      <a:r>
                        <a:rPr lang="fr" sz="1200" kern="1200" dirty="0">
                          <a:solidFill>
                            <a:srgbClr val="000000"/>
                          </a:solidFill>
                          <a:latin typeface="Arial"/>
                          <a:ea typeface="Arial"/>
                          <a:cs typeface="Arial"/>
                        </a:rPr>
                        <a:t>Les parents d’enfants d’âge </a:t>
                      </a:r>
                      <a:r>
                        <a:rPr lang="fr" sz="1200" dirty="0"/>
                        <a:t>scolaire</a:t>
                      </a:r>
                    </a:p>
                  </a:txBody>
                  <a:tcPr anchor="ct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pPr rtl="0"/>
                      <a:endParaRPr lang="en-US" dirty="0"/>
                    </a:p>
                  </a:txBody>
                  <a:tcPr/>
                </a:tc>
                <a:extLst>
                  <a:ext uri="{0D108BD9-81ED-4DB2-BD59-A6C34878D82A}">
                    <a16:rowId xmlns:a16="http://schemas.microsoft.com/office/drawing/2014/main" val="10000"/>
                  </a:ext>
                </a:extLst>
              </a:tr>
              <a:tr h="592667">
                <a:tc>
                  <a:txBody>
                    <a:bodyPr/>
                    <a:lstStyle/>
                    <a:p>
                      <a:pPr defTabSz="289320">
                        <a:defRPr>
                          <a:solidFill>
                            <a:srgbClr val="FFFFFF"/>
                          </a:solidFill>
                          <a:latin typeface="+mn-lt"/>
                          <a:ea typeface="+mn-ea"/>
                          <a:cs typeface="+mn-cs"/>
                        </a:defRPr>
                      </a:pPr>
                      <a:r>
                        <a:rPr lang="fr-FR" b="0" dirty="0">
                          <a:latin typeface="+mn-lt"/>
                          <a:ea typeface="+mn-ea"/>
                          <a:cs typeface="+mn-cs"/>
                          <a:sym typeface="Source Sans Pro Regular"/>
                        </a:rPr>
                        <a:t>Préoccupation</a:t>
                      </a:r>
                      <a:r>
                        <a:rPr lang="fr-FR" b="0" baseline="0" dirty="0">
                          <a:latin typeface="+mn-lt"/>
                          <a:ea typeface="+mn-ea"/>
                          <a:cs typeface="+mn-cs"/>
                          <a:sym typeface="Source Sans Pro Regular"/>
                        </a:rPr>
                        <a:t> ou </a:t>
                      </a:r>
                      <a:r>
                        <a:rPr b="1" dirty="0">
                          <a:latin typeface="Calibri"/>
                          <a:ea typeface="Calibri"/>
                          <a:cs typeface="Calibri"/>
                          <a:sym typeface="Calibri"/>
                        </a:rPr>
                        <a:t> question:</a:t>
                      </a:r>
                    </a:p>
                  </a:txBody>
                  <a:tcPr marL="45720" marR="45720" anchor="ctr" horzOverflow="overflow">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0070C0"/>
                    </a:solidFill>
                  </a:tcPr>
                </a:tc>
                <a:tc gridSpan="2">
                  <a:txBody>
                    <a:bodyPr/>
                    <a:lstStyle/>
                    <a:p>
                      <a:pPr rtl="0"/>
                      <a:r>
                        <a:rPr lang="fr" sz="1200" dirty="0"/>
                        <a:t>​</a:t>
                      </a:r>
                      <a:r>
                        <a:rPr lang="fr" sz="1200" kern="1200" dirty="0">
                          <a:solidFill>
                            <a:srgbClr val="000000"/>
                          </a:solidFill>
                          <a:latin typeface="Arial"/>
                          <a:ea typeface="Arial"/>
                          <a:cs typeface="Arial"/>
                        </a:rPr>
                        <a:t>Comment mes enfants seront-ils protégés </a:t>
                      </a:r>
                      <a:r>
                        <a:rPr lang="fr" sz="1200" dirty="0"/>
                        <a:t>contre la COVID-19 à l’école ?</a:t>
                      </a:r>
                    </a:p>
                  </a:txBody>
                  <a:tcPr anchor="ct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pPr rtl="0"/>
                      <a:endParaRPr lang="en-US" dirty="0"/>
                    </a:p>
                  </a:txBody>
                  <a:tcPr/>
                </a:tc>
                <a:extLst>
                  <a:ext uri="{0D108BD9-81ED-4DB2-BD59-A6C34878D82A}">
                    <a16:rowId xmlns:a16="http://schemas.microsoft.com/office/drawing/2014/main" val="10001"/>
                  </a:ext>
                </a:extLst>
              </a:tr>
              <a:tr h="575733">
                <a:tc>
                  <a:txBody>
                    <a:bodyPr/>
                    <a:lstStyle/>
                    <a:p>
                      <a:pPr defTabSz="289320">
                        <a:defRPr sz="1800"/>
                      </a:pPr>
                      <a:r>
                        <a:rPr sz="1400" dirty="0">
                          <a:solidFill>
                            <a:srgbClr val="FFFFFF"/>
                          </a:solidFill>
                          <a:latin typeface="+mn-lt"/>
                          <a:ea typeface="+mn-ea"/>
                          <a:cs typeface="+mn-cs"/>
                        </a:rPr>
                        <a:t>Date:</a:t>
                      </a: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0070C0"/>
                    </a:solidFill>
                  </a:tcPr>
                </a:tc>
                <a:tc gridSpan="2">
                  <a:txBody>
                    <a:bodyPr/>
                    <a:lstStyle/>
                    <a:p>
                      <a:pPr defTabSz="289320">
                        <a:defRPr>
                          <a:latin typeface="+mn-lt"/>
                          <a:ea typeface="+mn-ea"/>
                          <a:cs typeface="+mn-cs"/>
                        </a:defRPr>
                      </a:pPr>
                      <a:r>
                        <a:t>XX</a:t>
                      </a:r>
                      <a:r>
                        <a:rPr>
                          <a:latin typeface="Calibri"/>
                          <a:ea typeface="Calibri"/>
                          <a:cs typeface="Calibri"/>
                          <a:sym typeface="Calibri"/>
                        </a:rPr>
                        <a:t> / XX / XXXX</a:t>
                      </a:r>
                    </a:p>
                  </a:txBody>
                  <a:tcPr marL="45720" marR="4572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hu-HU"/>
                    </a:p>
                  </a:txBody>
                  <a:tcPr/>
                </a:tc>
                <a:extLst>
                  <a:ext uri="{0D108BD9-81ED-4DB2-BD59-A6C34878D82A}">
                    <a16:rowId xmlns:a16="http://schemas.microsoft.com/office/drawing/2014/main" val="10002"/>
                  </a:ext>
                </a:extLst>
              </a:tr>
              <a:tr h="1752978">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Le ministère de la Santé et le ministère de l’Éducation, en collaboration avec des partenaires de la santé publique, ont lancé une campagne nationale de prévention de la COVID-19 dans tous les établissements scolaires afin d’assurer la sécurité des élèves.</a:t>
                      </a:r>
                    </a:p>
                  </a:txBody>
                  <a:tcPr>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Bien que les données disponibles sur la flambée soient susceptibles de changer, jusqu’à présent, les enfants ne sont pas gravement touchés par la COVID-19. Les personnes qui ont eu une maladie grave ou qui sont décédées des suites de la COVID-19 étaient des personnes âgées et des personnes souffrant de maladies sous-jacentes (telles que les maladies cardiovasculaires, le diabète).</a:t>
                      </a:r>
                    </a:p>
                  </a:txBody>
                  <a:tcPr>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Rendez-vous sur le site [siteWeb] pour consulter des informations actualisées sur la COVID-19 dans le monde et sur le site [siteWeb] pour plus d’informations sur la COVID-19 au Vietnam. Vous pouvez également contacter le centre d’appels au numéro [xxxxxxxxxxxx], ou vous adresser à votre administrateur scolaire.</a:t>
                      </a:r>
                    </a:p>
                  </a:txBody>
                  <a:tcP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1381760">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La campagne de prévention en milieu scolaire démarrera le [date, mois] dans les provinces du nord et se poursuivra jusqu’au [date, mois] dans les autres provinces. </a:t>
                      </a:r>
                    </a:p>
                  </a:txBody>
                  <a:tcPr>
                    <a:lnL w="12700">
                      <a:solidFill>
                        <a:srgbClr val="000000"/>
                      </a:solidFill>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D’après le rapport de situation de l’OMS du [date, mois], [x nombre d’] enfants âgés de [x] à [x] ans ont contracté la maladie à coronavirus (COVID-19), et aucun décès n’a été signalé dans cette tranche d’âge.</a:t>
                      </a:r>
                    </a:p>
                  </a:txBody>
                  <a:tcPr>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 sz="1400" b="0" i="0" u="none" strike="noStrike" cap="none" spc="0" baseline="0" dirty="0">
                          <a:solidFill>
                            <a:srgbClr val="000000"/>
                          </a:solidFill>
                          <a:uFillTx/>
                          <a:latin typeface="+mn-lt"/>
                          <a:ea typeface="+mn-ea"/>
                          <a:cs typeface="+mn-cs"/>
                          <a:sym typeface="Source Sans Pro Regular"/>
                        </a:rPr>
                        <a:t>Tous les administrateurs scolaires recevront une formation sur la maladie à coronavirus (COVID-19) d’ici le [date, mois], et seront en mesure de répondre à vos questions et préoccupations. </a:t>
                      </a:r>
                      <a:endParaRPr lang="en-US" sz="1400" b="0" i="0" u="none" strike="noStrike" cap="none" spc="0" baseline="0" dirty="0">
                        <a:solidFill>
                          <a:srgbClr val="000000"/>
                        </a:solidFill>
                        <a:uFillTx/>
                        <a:latin typeface="+mn-lt"/>
                        <a:ea typeface="+mn-ea"/>
                        <a:cs typeface="+mn-cs"/>
                        <a:sym typeface="Source Sans Pro Regular"/>
                      </a:endParaRPr>
                    </a:p>
                  </a:txBody>
                  <a:tcPr>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FD1364EE-8494-2B45-8E69-55732069B79D}"/>
              </a:ext>
            </a:extLst>
          </p:cNvPr>
          <p:cNvSpPr txBox="1">
            <a:spLocks/>
          </p:cNvSpPr>
          <p:nvPr/>
        </p:nvSpPr>
        <p:spPr>
          <a:xfrm>
            <a:off x="0" y="118534"/>
            <a:ext cx="9381067" cy="3894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Exemple de carte de messages sur la COVID-19</a:t>
            </a:r>
            <a:endParaRPr lang="en-US" b="1"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Google Shape;924;g77cecb6c06_0_37"/>
          <p:cNvSpPr txBox="1"/>
          <p:nvPr/>
        </p:nvSpPr>
        <p:spPr>
          <a:xfrm>
            <a:off x="694267" y="1135400"/>
            <a:ext cx="10583334" cy="47704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lgn="just">
              <a:spcBef>
                <a:spcPts val="640"/>
              </a:spcBef>
            </a:pPr>
            <a:r>
              <a:rPr lang="fr" sz="2100" dirty="0">
                <a:latin typeface="+mn-lt"/>
                <a:ea typeface="Open Sans"/>
                <a:cs typeface="Open Sans"/>
                <a:sym typeface="Open Sans"/>
              </a:rPr>
              <a:t>Au fur et à mesure que les stratégies de communication évoluent et sont adaptées aux différents publics, tenez compte des informations suivantes pour chaque public. </a:t>
            </a:r>
          </a:p>
          <a:p>
            <a:pPr algn="just">
              <a:spcBef>
                <a:spcPts val="640"/>
              </a:spcBef>
            </a:pPr>
            <a:endParaRPr lang="fr" sz="2100" b="1" dirty="0">
              <a:solidFill>
                <a:srgbClr val="C00000"/>
              </a:solidFill>
              <a:latin typeface="+mn-lt"/>
              <a:sym typeface="Open Sans"/>
            </a:endParaRPr>
          </a:p>
          <a:p>
            <a:pPr algn="just">
              <a:spcBef>
                <a:spcPts val="640"/>
              </a:spcBef>
            </a:pPr>
            <a:r>
              <a:rPr lang="fr" sz="2100" b="1" dirty="0">
                <a:solidFill>
                  <a:srgbClr val="C00000"/>
                </a:solidFill>
                <a:latin typeface="+mn-lt"/>
                <a:sym typeface="Open Sans"/>
              </a:rPr>
              <a:t>Autant que possible, fondez vos messages sur des études ou des preuves récentes :</a:t>
            </a:r>
            <a:endParaRPr lang="fr" sz="2100" b="1" dirty="0">
              <a:solidFill>
                <a:srgbClr val="C00000"/>
              </a:solidFill>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De manière générale, quels sont leurs niveaux de perception du risque, leurs émotions et leurs craintes associées à la flambée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 est leur niveau de connaissances sur les causes, les symptômes et la transmission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Quelles sont leurs croyances, attitudes et préoccupations communes en ce qui concerne ces causes, symptômes et modes de transmission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Quelles sont les principales rumeurs ou fausses informations qu’il faut rectifier ?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Quelles sont les normes sociales et culturelles dominantes dans les comportements et les pratiques liés à l’épidémie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Quels sont les comportements dominants actuels ?</a:t>
            </a:r>
            <a:endParaRPr lang="fr" sz="2100" dirty="0">
              <a:latin typeface="+mn-lt"/>
            </a:endParaRPr>
          </a:p>
          <a:p>
            <a:pPr marL="254000" indent="-254000">
              <a:buClr>
                <a:srgbClr val="C00000"/>
              </a:buClr>
              <a:buFont typeface="Arial"/>
              <a:buChar char="•"/>
              <a:defRPr sz="2400">
                <a:latin typeface="+mn-lt"/>
                <a:ea typeface="+mn-ea"/>
                <a:cs typeface="+mn-cs"/>
                <a:sym typeface="Source Sans Pro Regular"/>
              </a:defRPr>
            </a:pPr>
            <a:r>
              <a:rPr lang="fr" sz="2100" dirty="0">
                <a:latin typeface="+mn-lt"/>
                <a:sym typeface="Open Sans"/>
              </a:rPr>
              <a:t>Quels sont les principaux obstacles et éléments facilitateurs du comportement souhaité ?</a:t>
            </a:r>
            <a:endParaRPr lang="fr" sz="2100" dirty="0">
              <a:latin typeface="+mn-lt"/>
            </a:endParaRPr>
          </a:p>
        </p:txBody>
      </p:sp>
      <p:sp>
        <p:nvSpPr>
          <p:cNvPr id="2" name="Title 1">
            <a:extLst>
              <a:ext uri="{FF2B5EF4-FFF2-40B4-BE49-F238E27FC236}">
                <a16:creationId xmlns:a16="http://schemas.microsoft.com/office/drawing/2014/main" id="{8FEFBC04-CA1E-33C7-12A4-43538AA2EA20}"/>
              </a:ext>
            </a:extLst>
          </p:cNvPr>
          <p:cNvSpPr txBox="1">
            <a:spLocks/>
          </p:cNvSpPr>
          <p:nvPr/>
        </p:nvSpPr>
        <p:spPr>
          <a:xfrm>
            <a:off x="138856" y="-3222"/>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Contextualiser</a:t>
            </a:r>
            <a:r>
              <a:rPr lang="en-US" b="1" dirty="0"/>
              <a:t> les messages les interventions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73015B2B-E83E-4441-E0AE-2C1F56B37EDD}"/>
              </a:ext>
            </a:extLst>
          </p:cNvPr>
          <p:cNvSpPr txBox="1">
            <a:spLocks/>
          </p:cNvSpPr>
          <p:nvPr/>
        </p:nvSpPr>
        <p:spPr>
          <a:xfrm>
            <a:off x="587204" y="1923395"/>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7</a:t>
            </a:r>
            <a:r>
              <a:rPr lang="fr" sz="3600" b="1" dirty="0"/>
              <a:t>.</a:t>
            </a:r>
            <a:r>
              <a:rPr lang="fr" sz="3600" dirty="0"/>
              <a:t> </a:t>
            </a:r>
            <a:r>
              <a:rPr lang="fr" sz="3600" b="1" dirty="0"/>
              <a:t>Réseaux/infrastructures de communication dans la communauté</a:t>
            </a:r>
            <a:endParaRPr lang="en-US" sz="3600" b="1" dirty="0"/>
          </a:p>
          <a:p>
            <a:pPr hangingPunct="1"/>
            <a:endParaRPr lang="en-US" sz="3600" b="1"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Google Shape;939;g77b047ae1b_6_151"/>
          <p:cNvSpPr txBox="1">
            <a:spLocks noGrp="1"/>
          </p:cNvSpPr>
          <p:nvPr>
            <p:ph type="body" idx="1"/>
          </p:nvPr>
        </p:nvSpPr>
        <p:spPr>
          <a:xfrm>
            <a:off x="238271" y="799481"/>
            <a:ext cx="10506093" cy="887276"/>
          </a:xfrm>
          <a:prstGeom prst="rect">
            <a:avLst/>
          </a:prstGeom>
        </p:spPr>
        <p:txBody>
          <a:bodyPr lIns="45699" tIns="45699" rIns="45699" bIns="45699"/>
          <a:lstStyle>
            <a:lvl1pPr>
              <a:spcBef>
                <a:spcPts val="0"/>
              </a:spcBef>
              <a:defRPr sz="2800">
                <a:solidFill>
                  <a:schemeClr val="accent2"/>
                </a:solidFill>
                <a:latin typeface="Source Sans Pro Bold"/>
                <a:ea typeface="Source Sans Pro Bold"/>
                <a:cs typeface="Source Sans Pro Bold"/>
                <a:sym typeface="Source Sans Pro Bold"/>
              </a:defRPr>
            </a:lvl1pPr>
          </a:lstStyle>
          <a:p>
            <a:r>
              <a:rPr b="1" dirty="0"/>
              <a:t>Diff</a:t>
            </a:r>
            <a:r>
              <a:rPr lang="fr-FR" b="1" dirty="0"/>
              <a:t>é</a:t>
            </a:r>
            <a:r>
              <a:rPr b="1" dirty="0"/>
              <a:t>rent</a:t>
            </a:r>
            <a:r>
              <a:rPr lang="fr-FR" b="1" dirty="0"/>
              <a:t>es stratégies de </a:t>
            </a:r>
            <a:r>
              <a:rPr b="1" dirty="0"/>
              <a:t>communication </a:t>
            </a:r>
            <a:r>
              <a:rPr lang="fr-FR" b="1" dirty="0"/>
              <a:t>peuvent être appliquées selon le type d’</a:t>
            </a:r>
            <a:r>
              <a:rPr b="1" dirty="0"/>
              <a:t>audience.</a:t>
            </a:r>
          </a:p>
        </p:txBody>
      </p:sp>
      <p:sp>
        <p:nvSpPr>
          <p:cNvPr id="507" name="Google Shape;941;g77b047ae1b_6_151"/>
          <p:cNvSpPr txBox="1"/>
          <p:nvPr/>
        </p:nvSpPr>
        <p:spPr>
          <a:xfrm>
            <a:off x="2301141" y="6289872"/>
            <a:ext cx="3689546"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200" u="sng">
                <a:solidFill>
                  <a:srgbClr val="0563C1"/>
                </a:solidFill>
                <a:uFill>
                  <a:solidFill>
                    <a:srgbClr val="0563C1"/>
                  </a:solidFill>
                </a:uFill>
                <a:latin typeface="+mn-lt"/>
                <a:ea typeface="+mn-ea"/>
                <a:cs typeface="+mn-cs"/>
                <a:sym typeface="Source Sans Pro Regular"/>
                <a:hlinkClick r:id="rId3"/>
              </a:defRPr>
            </a:lvl1pPr>
          </a:lstStyle>
          <a:p>
            <a:pPr>
              <a:defRPr>
                <a:solidFill>
                  <a:srgbClr val="0000FF"/>
                </a:solidFill>
                <a:uFillTx/>
              </a:defRPr>
            </a:pPr>
            <a:r>
              <a:rPr sz="1000" dirty="0">
                <a:solidFill>
                  <a:srgbClr val="0563C1"/>
                </a:solidFill>
                <a:uFill>
                  <a:solidFill>
                    <a:srgbClr val="0563C1"/>
                  </a:solidFill>
                </a:uFill>
                <a:hlinkClick r:id="rId3"/>
              </a:rPr>
              <a:t>https://www.who.int/risk-communication/guidance/download/en/</a:t>
            </a:r>
          </a:p>
        </p:txBody>
      </p:sp>
      <p:sp>
        <p:nvSpPr>
          <p:cNvPr id="508" name="ZoneTexte 1"/>
          <p:cNvSpPr txBox="1"/>
          <p:nvPr/>
        </p:nvSpPr>
        <p:spPr>
          <a:xfrm>
            <a:off x="8016340" y="1511709"/>
            <a:ext cx="4052856" cy="5324535"/>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0" algn="just">
              <a:buClr>
                <a:schemeClr val="dk1"/>
              </a:buClr>
              <a:buSzPts val="2800"/>
            </a:pPr>
            <a:r>
              <a:rPr lang="fr-FR" sz="2000" dirty="0">
                <a:latin typeface="+mn-lt"/>
              </a:rPr>
              <a:t>Identifier les personnes influentes :</a:t>
            </a:r>
          </a:p>
          <a:p>
            <a:pPr lvl="0" algn="just">
              <a:buClr>
                <a:schemeClr val="dk1"/>
              </a:buClr>
              <a:buSzPts val="2800"/>
            </a:pPr>
            <a:endParaRPr lang="fr-FR" sz="2000" dirty="0">
              <a:latin typeface="+mn-lt"/>
            </a:endParaRPr>
          </a:p>
          <a:p>
            <a:pPr marL="342900" lvl="0" indent="-342900" algn="just">
              <a:buClr>
                <a:srgbClr val="65A000"/>
              </a:buClr>
              <a:buSzPts val="2800"/>
              <a:buFont typeface="Arial"/>
              <a:buChar char="•"/>
            </a:pPr>
            <a:r>
              <a:rPr lang="fr-FR" sz="2000" dirty="0">
                <a:latin typeface="+mn-lt"/>
              </a:rPr>
              <a:t>Qui souhaitez-vous atteindre ? </a:t>
            </a:r>
          </a:p>
          <a:p>
            <a:pPr marL="342900" lvl="0" indent="-342900" algn="just">
              <a:buClr>
                <a:srgbClr val="65A000"/>
              </a:buClr>
              <a:buSzPts val="2800"/>
              <a:buFont typeface="Arial"/>
              <a:buChar char="•"/>
            </a:pPr>
            <a:r>
              <a:rPr lang="fr-FR" sz="2000" dirty="0">
                <a:latin typeface="+mn-lt"/>
              </a:rPr>
              <a:t>Comment allez-vous atteindre votre population touchée ?</a:t>
            </a:r>
          </a:p>
          <a:p>
            <a:pPr lvl="0" algn="just">
              <a:buClr>
                <a:srgbClr val="65A000"/>
              </a:buClr>
              <a:buSzPts val="2800"/>
            </a:pPr>
            <a:endParaRPr lang="fr-FR" sz="2000" i="1" dirty="0">
              <a:latin typeface="+mn-lt"/>
            </a:endParaRPr>
          </a:p>
          <a:p>
            <a:pPr marL="228600" lvl="0" indent="-209550" algn="just">
              <a:buClr>
                <a:srgbClr val="65A000"/>
              </a:buClr>
              <a:buSzPts val="2500"/>
              <a:buChar char="•"/>
            </a:pPr>
            <a:r>
              <a:rPr lang="fr-FR" sz="2000" dirty="0">
                <a:latin typeface="+mn-lt"/>
              </a:rPr>
              <a:t>Identifiez les personnes en qui la communauté a confiance et établissez des relations avec elles.</a:t>
            </a:r>
          </a:p>
          <a:p>
            <a:pPr marL="228600" lvl="0" indent="-209550" algn="just">
              <a:buClr>
                <a:srgbClr val="65A000"/>
              </a:buClr>
              <a:buSzPts val="2500"/>
              <a:buChar char="•"/>
            </a:pPr>
            <a:r>
              <a:rPr lang="fr-FR" sz="2000" dirty="0">
                <a:latin typeface="+mn-lt"/>
              </a:rPr>
              <a:t>Impliquez-les dans la prise de décisions pour que les interventions se déroulent de manière collaborative et soient adaptées au contexte, et pour garantir l’appropriation du processus de communication par la communauté.</a:t>
            </a:r>
          </a:p>
        </p:txBody>
      </p:sp>
      <p:sp>
        <p:nvSpPr>
          <p:cNvPr id="2" name="Title 1">
            <a:extLst>
              <a:ext uri="{FF2B5EF4-FFF2-40B4-BE49-F238E27FC236}">
                <a16:creationId xmlns:a16="http://schemas.microsoft.com/office/drawing/2014/main" id="{0F804959-F43F-8B42-A983-60CCD9F0ADE3}"/>
              </a:ext>
            </a:extLst>
          </p:cNvPr>
          <p:cNvSpPr txBox="1">
            <a:spLocks/>
          </p:cNvSpPr>
          <p:nvPr/>
        </p:nvSpPr>
        <p:spPr>
          <a:xfrm>
            <a:off x="0" y="20366"/>
            <a:ext cx="8920477" cy="5548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77500" lnSpcReduction="2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Infrastructure de la communication </a:t>
            </a:r>
            <a:r>
              <a:rPr lang="en-US" b="1" dirty="0" err="1"/>
              <a:t>dans</a:t>
            </a:r>
            <a:r>
              <a:rPr lang="en-US" b="1" dirty="0"/>
              <a:t> la </a:t>
            </a:r>
            <a:r>
              <a:rPr lang="en-US" b="1" dirty="0" err="1"/>
              <a:t>communauté</a:t>
            </a:r>
            <a:r>
              <a:rPr lang="en-US" b="1" dirty="0"/>
              <a:t> </a:t>
            </a:r>
          </a:p>
        </p:txBody>
      </p:sp>
      <p:pic>
        <p:nvPicPr>
          <p:cNvPr id="3" name="Image 2"/>
          <p:cNvPicPr>
            <a:picLocks noChangeAspect="1"/>
          </p:cNvPicPr>
          <p:nvPr/>
        </p:nvPicPr>
        <p:blipFill>
          <a:blip r:embed="rId4"/>
          <a:stretch>
            <a:fillRect/>
          </a:stretch>
        </p:blipFill>
        <p:spPr>
          <a:xfrm>
            <a:off x="238271" y="1894075"/>
            <a:ext cx="7482794" cy="4077352"/>
          </a:xfrm>
          <a:prstGeom prst="rect">
            <a:avLst/>
          </a:prstGeom>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 name="Google Shape;949;g77b047ae1b_6_159"/>
          <p:cNvGraphicFramePr/>
          <p:nvPr>
            <p:extLst>
              <p:ext uri="{D42A27DB-BD31-4B8C-83A1-F6EECF244321}">
                <p14:modId xmlns:p14="http://schemas.microsoft.com/office/powerpoint/2010/main" val="714739979"/>
              </p:ext>
            </p:extLst>
          </p:nvPr>
        </p:nvGraphicFramePr>
        <p:xfrm>
          <a:off x="406400" y="1132500"/>
          <a:ext cx="4833974" cy="4810662"/>
        </p:xfrm>
        <a:graphic>
          <a:graphicData uri="http://schemas.openxmlformats.org/drawingml/2006/table">
            <a:tbl>
              <a:tblPr>
                <a:tableStyleId>{4C3C2611-4C71-4FC5-86AE-919BDF0F9419}</a:tableStyleId>
              </a:tblPr>
              <a:tblGrid>
                <a:gridCol w="4833974">
                  <a:extLst>
                    <a:ext uri="{9D8B030D-6E8A-4147-A177-3AD203B41FA5}">
                      <a16:colId xmlns:a16="http://schemas.microsoft.com/office/drawing/2014/main" val="20000"/>
                    </a:ext>
                  </a:extLst>
                </a:gridCol>
              </a:tblGrid>
              <a:tr h="748639">
                <a:tc>
                  <a:txBody>
                    <a:bodyPr/>
                    <a:lstStyle/>
                    <a:p>
                      <a:pPr marL="0" marR="0" lvl="0" indent="0" algn="ctr" rtl="0">
                        <a:lnSpc>
                          <a:spcPct val="100000"/>
                        </a:lnSpc>
                        <a:spcBef>
                          <a:spcPts val="0"/>
                        </a:spcBef>
                        <a:spcAft>
                          <a:spcPts val="0"/>
                        </a:spcAft>
                        <a:buClr>
                          <a:srgbClr val="DBEEF4"/>
                        </a:buClr>
                        <a:buSzPts val="3100"/>
                        <a:buFont typeface="Calibri"/>
                        <a:buNone/>
                      </a:pPr>
                      <a:r>
                        <a:rPr lang="fr-FR" sz="3100" b="1" i="0" u="none" strike="noStrike" cap="none" dirty="0">
                          <a:solidFill>
                            <a:srgbClr val="DBEEF4"/>
                          </a:solidFill>
                          <a:latin typeface="Calibri"/>
                          <a:ea typeface="Calibri"/>
                          <a:cs typeface="Calibri"/>
                          <a:sym typeface="Calibri"/>
                        </a:rPr>
                        <a:t>Personnes influentes</a:t>
                      </a:r>
                      <a:endParaRPr lang="fr-FR" sz="3200" dirty="0"/>
                    </a:p>
                  </a:txBody>
                  <a:tcPr marL="50400" marR="50400" marT="50400" marB="50400" horzOverflow="overflow">
                    <a:lnB w="38100">
                      <a:solidFill>
                        <a:srgbClr val="FFFFFF"/>
                      </a:solidFill>
                    </a:lnB>
                    <a:solidFill>
                      <a:schemeClr val="accent1"/>
                    </a:solidFill>
                  </a:tcPr>
                </a:tc>
                <a:extLst>
                  <a:ext uri="{0D108BD9-81ED-4DB2-BD59-A6C34878D82A}">
                    <a16:rowId xmlns:a16="http://schemas.microsoft.com/office/drawing/2014/main" val="10000"/>
                  </a:ext>
                </a:extLst>
              </a:tr>
              <a:tr h="658861">
                <a:tc>
                  <a:txBody>
                    <a:bodyPr/>
                    <a:lstStyle/>
                    <a:p>
                      <a:pPr marL="0" marR="0" lvl="0" indent="0" algn="l" defTabSz="914400" rtl="0" eaLnBrk="1" fontAlgn="auto" latinLnBrk="0" hangingPunct="1">
                        <a:lnSpc>
                          <a:spcPct val="100000"/>
                        </a:lnSpc>
                        <a:spcBef>
                          <a:spcPts val="0"/>
                        </a:spcBef>
                        <a:spcAft>
                          <a:spcPts val="0"/>
                        </a:spcAft>
                        <a:buClr>
                          <a:schemeClr val="dk1"/>
                        </a:buClr>
                        <a:buSzPts val="2400"/>
                        <a:buFont typeface="Calibri"/>
                        <a:buNone/>
                        <a:tabLst/>
                        <a:defRPr sz="1800"/>
                      </a:pPr>
                      <a:r>
                        <a:rPr lang="fr-FR" sz="2400" b="0" i="0" u="none" strike="noStrike" cap="none" spc="0" baseline="0" dirty="0">
                          <a:solidFill>
                            <a:srgbClr val="000000"/>
                          </a:solidFill>
                          <a:uFillTx/>
                          <a:latin typeface="+mn-lt"/>
                          <a:ea typeface="+mn-ea"/>
                          <a:cs typeface="+mn-cs"/>
                          <a:sym typeface="Calibri"/>
                        </a:rPr>
                        <a:t>Agents de santé  </a:t>
                      </a:r>
                    </a:p>
                  </a:txBody>
                  <a:tcPr marL="50400" marR="50400" marT="50400" marB="50400" horzOverflow="overflow">
                    <a:lnT w="38100">
                      <a:solidFill>
                        <a:srgbClr val="FFFFFF"/>
                      </a:solidFill>
                    </a:lnT>
                    <a:solidFill>
                      <a:srgbClr val="D0D8E8"/>
                    </a:solidFill>
                  </a:tcPr>
                </a:tc>
                <a:extLst>
                  <a:ext uri="{0D108BD9-81ED-4DB2-BD59-A6C34878D82A}">
                    <a16:rowId xmlns:a16="http://schemas.microsoft.com/office/drawing/2014/main" val="10001"/>
                  </a:ext>
                </a:extLst>
              </a:tr>
              <a:tr h="566537">
                <a:tc>
                  <a:txBody>
                    <a:bodyPr/>
                    <a:lstStyle/>
                    <a:p>
                      <a:pPr marL="0" marR="0" lvl="0" indent="0" algn="l" rtl="0">
                        <a:lnSpc>
                          <a:spcPct val="100000"/>
                        </a:lnSpc>
                        <a:spcBef>
                          <a:spcPts val="0"/>
                        </a:spcBef>
                        <a:spcAft>
                          <a:spcPts val="0"/>
                        </a:spcAft>
                        <a:buClr>
                          <a:schemeClr val="dk1"/>
                        </a:buClr>
                        <a:buSzPts val="2400"/>
                        <a:buFont typeface="Calibri"/>
                        <a:buNone/>
                      </a:pPr>
                      <a:r>
                        <a:rPr lang="fr" sz="2400" b="0" i="0" u="none" strike="noStrike" cap="none" spc="0" baseline="0" dirty="0">
                          <a:solidFill>
                            <a:srgbClr val="000000"/>
                          </a:solidFill>
                          <a:uFillTx/>
                          <a:latin typeface="+mn-lt"/>
                          <a:ea typeface="+mn-ea"/>
                          <a:cs typeface="+mn-cs"/>
                          <a:sym typeface="Calibri"/>
                        </a:rPr>
                        <a:t>Chefs religieux et responsables locaux</a:t>
                      </a:r>
                      <a:endParaRPr sz="2400" b="0" i="0" u="none" strike="noStrike" cap="none" spc="0" baseline="0" dirty="0">
                        <a:solidFill>
                          <a:srgbClr val="000000"/>
                        </a:solidFill>
                        <a:uFillTx/>
                        <a:latin typeface="+mn-lt"/>
                        <a:ea typeface="+mn-ea"/>
                        <a:cs typeface="+mn-cs"/>
                        <a:sym typeface="Calibri"/>
                      </a:endParaRPr>
                    </a:p>
                  </a:txBody>
                  <a:tcPr marL="75625" marR="75625" marT="50400" marB="50400">
                    <a:solidFill>
                      <a:srgbClr val="E9EDF4"/>
                    </a:solidFill>
                  </a:tcPr>
                </a:tc>
                <a:extLst>
                  <a:ext uri="{0D108BD9-81ED-4DB2-BD59-A6C34878D82A}">
                    <a16:rowId xmlns:a16="http://schemas.microsoft.com/office/drawing/2014/main" val="10002"/>
                  </a:ext>
                </a:extLst>
              </a:tr>
              <a:tr h="586771">
                <a:tc>
                  <a:txBody>
                    <a:bodyPr/>
                    <a:lstStyle/>
                    <a:p>
                      <a:pPr marL="0" marR="0" lvl="0" indent="0" algn="l" rtl="0">
                        <a:lnSpc>
                          <a:spcPct val="100000"/>
                        </a:lnSpc>
                        <a:spcBef>
                          <a:spcPts val="0"/>
                        </a:spcBef>
                        <a:spcAft>
                          <a:spcPts val="0"/>
                        </a:spcAft>
                        <a:buClr>
                          <a:schemeClr val="dk1"/>
                        </a:buClr>
                        <a:buSzPts val="2400"/>
                        <a:buFont typeface="Calibri"/>
                        <a:buNone/>
                      </a:pPr>
                      <a:r>
                        <a:rPr lang="fr" sz="2400" b="0" i="0" u="none" strike="noStrike" cap="none" spc="0" baseline="0" dirty="0">
                          <a:solidFill>
                            <a:srgbClr val="000000"/>
                          </a:solidFill>
                          <a:uFillTx/>
                          <a:latin typeface="+mn-lt"/>
                          <a:ea typeface="+mn-ea"/>
                          <a:cs typeface="+mn-cs"/>
                          <a:sym typeface="Calibri"/>
                        </a:rPr>
                        <a:t>Représentants du peuple</a:t>
                      </a:r>
                      <a:endParaRPr sz="2400" b="0" i="0" u="none" strike="noStrike" cap="none" spc="0" baseline="0" dirty="0">
                        <a:solidFill>
                          <a:srgbClr val="000000"/>
                        </a:solidFill>
                        <a:uFillTx/>
                        <a:latin typeface="+mn-lt"/>
                        <a:ea typeface="+mn-ea"/>
                        <a:cs typeface="+mn-cs"/>
                        <a:sym typeface="Calibri"/>
                      </a:endParaRPr>
                    </a:p>
                  </a:txBody>
                  <a:tcPr marL="75625" marR="75625" marT="50400" marB="50400">
                    <a:solidFill>
                      <a:srgbClr val="D0D8E8"/>
                    </a:solidFill>
                  </a:tcPr>
                </a:tc>
                <a:extLst>
                  <a:ext uri="{0D108BD9-81ED-4DB2-BD59-A6C34878D82A}">
                    <a16:rowId xmlns:a16="http://schemas.microsoft.com/office/drawing/2014/main" val="10003"/>
                  </a:ext>
                </a:extLst>
              </a:tr>
              <a:tr h="930740">
                <a:tc>
                  <a:txBody>
                    <a:bodyPr/>
                    <a:lstStyle/>
                    <a:p>
                      <a:pPr marL="0" marR="0" lvl="0" indent="0" algn="l" rtl="0">
                        <a:lnSpc>
                          <a:spcPct val="100000"/>
                        </a:lnSpc>
                        <a:spcBef>
                          <a:spcPts val="0"/>
                        </a:spcBef>
                        <a:spcAft>
                          <a:spcPts val="0"/>
                        </a:spcAft>
                        <a:buClr>
                          <a:schemeClr val="dk1"/>
                        </a:buClr>
                        <a:buSzPts val="2400"/>
                        <a:buFont typeface="Calibri"/>
                        <a:buNone/>
                      </a:pPr>
                      <a:r>
                        <a:rPr lang="fr" sz="2400" b="0" i="0" u="none" strike="noStrike" cap="none" spc="0" baseline="0" dirty="0">
                          <a:solidFill>
                            <a:srgbClr val="000000"/>
                          </a:solidFill>
                          <a:uFillTx/>
                          <a:latin typeface="+mn-lt"/>
                          <a:ea typeface="+mn-ea"/>
                          <a:cs typeface="+mn-cs"/>
                          <a:sym typeface="Calibri"/>
                        </a:rPr>
                        <a:t>Personnalités de la communauté (notables, femmes)</a:t>
                      </a:r>
                      <a:endParaRPr sz="2400" b="0" i="0" u="none" strike="noStrike" cap="none" spc="0" baseline="0" dirty="0">
                        <a:solidFill>
                          <a:srgbClr val="000000"/>
                        </a:solidFill>
                        <a:uFillTx/>
                        <a:latin typeface="+mn-lt"/>
                        <a:ea typeface="+mn-ea"/>
                        <a:cs typeface="+mn-cs"/>
                        <a:sym typeface="Source Sans Pro Regular"/>
                      </a:endParaRPr>
                    </a:p>
                  </a:txBody>
                  <a:tcPr marL="75625" marR="75625" marT="50400" marB="50400">
                    <a:solidFill>
                      <a:srgbClr val="E9EDF4"/>
                    </a:solidFill>
                  </a:tcP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Clr>
                          <a:schemeClr val="dk1"/>
                        </a:buClr>
                        <a:buSzPts val="2400"/>
                        <a:buFont typeface="Calibri"/>
                        <a:buNone/>
                      </a:pPr>
                      <a:r>
                        <a:rPr lang="fr" sz="2400" b="0" i="0" u="none" strike="noStrike" cap="none" spc="0" baseline="0" dirty="0">
                          <a:solidFill>
                            <a:srgbClr val="000000"/>
                          </a:solidFill>
                          <a:uFillTx/>
                          <a:latin typeface="+mn-lt"/>
                          <a:ea typeface="+mn-ea"/>
                          <a:cs typeface="+mn-cs"/>
                          <a:sym typeface="Calibri"/>
                        </a:rPr>
                        <a:t>Enseignants d’écoles</a:t>
                      </a:r>
                      <a:endParaRPr sz="2400" b="0" i="0" u="none" strike="noStrike" cap="none" spc="0" baseline="0" dirty="0">
                        <a:solidFill>
                          <a:srgbClr val="000000"/>
                        </a:solidFill>
                        <a:uFillTx/>
                        <a:latin typeface="+mn-lt"/>
                        <a:ea typeface="+mn-ea"/>
                        <a:cs typeface="+mn-cs"/>
                        <a:sym typeface="Calibri"/>
                      </a:endParaRPr>
                    </a:p>
                  </a:txBody>
                  <a:tcPr marL="75625" marR="75625" marT="50400" marB="50400">
                    <a:solidFill>
                      <a:srgbClr val="D0D8E8"/>
                    </a:solidFill>
                  </a:tcPr>
                </a:tc>
                <a:extLst>
                  <a:ext uri="{0D108BD9-81ED-4DB2-BD59-A6C34878D82A}">
                    <a16:rowId xmlns:a16="http://schemas.microsoft.com/office/drawing/2014/main" val="10005"/>
                  </a:ext>
                </a:extLst>
              </a:tr>
              <a:tr h="586771">
                <a:tc>
                  <a:txBody>
                    <a:bodyPr/>
                    <a:lstStyle/>
                    <a:p>
                      <a:pPr marL="0" marR="0" lvl="0" indent="0" algn="l" rtl="0">
                        <a:lnSpc>
                          <a:spcPct val="100000"/>
                        </a:lnSpc>
                        <a:spcBef>
                          <a:spcPts val="0"/>
                        </a:spcBef>
                        <a:spcAft>
                          <a:spcPts val="0"/>
                        </a:spcAft>
                        <a:buClr>
                          <a:schemeClr val="dk1"/>
                        </a:buClr>
                        <a:buSzPts val="2400"/>
                        <a:buFont typeface="Calibri"/>
                        <a:buNone/>
                      </a:pPr>
                      <a:r>
                        <a:rPr lang="fr" sz="2400" b="0" i="0" u="none" strike="noStrike" cap="none" spc="0" baseline="0" dirty="0">
                          <a:solidFill>
                            <a:srgbClr val="000000"/>
                          </a:solidFill>
                          <a:uFillTx/>
                          <a:latin typeface="+mn-lt"/>
                          <a:ea typeface="+mn-ea"/>
                          <a:cs typeface="+mn-cs"/>
                          <a:sym typeface="Calibri"/>
                        </a:rPr>
                        <a:t>etc.</a:t>
                      </a:r>
                      <a:endParaRPr sz="2400" b="0" i="0" u="none" strike="noStrike" cap="none" spc="0" baseline="0" dirty="0">
                        <a:solidFill>
                          <a:srgbClr val="000000"/>
                        </a:solidFill>
                        <a:uFillTx/>
                        <a:latin typeface="+mn-lt"/>
                        <a:ea typeface="+mn-ea"/>
                        <a:cs typeface="+mn-cs"/>
                        <a:sym typeface="Calibri"/>
                      </a:endParaRPr>
                    </a:p>
                  </a:txBody>
                  <a:tcPr marL="75625" marR="75625" marT="50400" marB="50400">
                    <a:solidFill>
                      <a:srgbClr val="E9EDF4"/>
                    </a:solidFill>
                  </a:tcPr>
                </a:tc>
                <a:extLst>
                  <a:ext uri="{0D108BD9-81ED-4DB2-BD59-A6C34878D82A}">
                    <a16:rowId xmlns:a16="http://schemas.microsoft.com/office/drawing/2014/main" val="10006"/>
                  </a:ext>
                </a:extLst>
              </a:tr>
            </a:tbl>
          </a:graphicData>
        </a:graphic>
      </p:graphicFrame>
      <p:pic>
        <p:nvPicPr>
          <p:cNvPr id="514" name="Google Shape;950;g77b047ae1b_6_159" descr="Google Shape;950;g77b047ae1b_6_159"/>
          <p:cNvPicPr>
            <a:picLocks noChangeAspect="1"/>
          </p:cNvPicPr>
          <p:nvPr/>
        </p:nvPicPr>
        <p:blipFill>
          <a:blip r:embed="rId3"/>
          <a:stretch>
            <a:fillRect/>
          </a:stretch>
        </p:blipFill>
        <p:spPr>
          <a:xfrm>
            <a:off x="7598548" y="1090211"/>
            <a:ext cx="2727274" cy="1508943"/>
          </a:xfrm>
          <a:prstGeom prst="rect">
            <a:avLst/>
          </a:prstGeom>
          <a:ln w="12700">
            <a:miter lim="400000"/>
          </a:ln>
        </p:spPr>
      </p:pic>
      <p:pic>
        <p:nvPicPr>
          <p:cNvPr id="515" name="Google Shape;951;g77b047ae1b_6_159" descr="Google Shape;951;g77b047ae1b_6_159"/>
          <p:cNvPicPr>
            <a:picLocks noChangeAspect="1"/>
          </p:cNvPicPr>
          <p:nvPr/>
        </p:nvPicPr>
        <p:blipFill>
          <a:blip r:embed="rId4"/>
          <a:stretch>
            <a:fillRect/>
          </a:stretch>
        </p:blipFill>
        <p:spPr>
          <a:xfrm>
            <a:off x="5597153" y="2654954"/>
            <a:ext cx="3163100" cy="1504111"/>
          </a:xfrm>
          <a:prstGeom prst="rect">
            <a:avLst/>
          </a:prstGeom>
          <a:ln w="12700">
            <a:miter lim="400000"/>
          </a:ln>
        </p:spPr>
      </p:pic>
      <p:pic>
        <p:nvPicPr>
          <p:cNvPr id="516" name="Google Shape;952;g77b047ae1b_6_159" descr="Google Shape;952;g77b047ae1b_6_159"/>
          <p:cNvPicPr>
            <a:picLocks noChangeAspect="1"/>
          </p:cNvPicPr>
          <p:nvPr/>
        </p:nvPicPr>
        <p:blipFill>
          <a:blip r:embed="rId5"/>
          <a:stretch>
            <a:fillRect/>
          </a:stretch>
        </p:blipFill>
        <p:spPr>
          <a:xfrm>
            <a:off x="8201844" y="4194298"/>
            <a:ext cx="2026744" cy="1430257"/>
          </a:xfrm>
          <a:prstGeom prst="rect">
            <a:avLst/>
          </a:prstGeom>
          <a:ln w="12700">
            <a:miter lim="400000"/>
          </a:ln>
        </p:spPr>
      </p:pic>
      <p:sp>
        <p:nvSpPr>
          <p:cNvPr id="518" name="Google Shape;954;g77b047ae1b_6_159"/>
          <p:cNvSpPr txBox="1"/>
          <p:nvPr/>
        </p:nvSpPr>
        <p:spPr>
          <a:xfrm>
            <a:off x="7598548" y="5725500"/>
            <a:ext cx="1738649" cy="256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sz="1000">
                <a:latin typeface="+mn-lt"/>
                <a:ea typeface="+mn-ea"/>
                <a:cs typeface="+mn-cs"/>
                <a:sym typeface="Source Sans Pro Regular"/>
              </a:defRPr>
            </a:lvl1pPr>
          </a:lstStyle>
          <a:p>
            <a:r>
              <a:rPr dirty="0"/>
              <a:t>WHO/Yoshi Shimizu</a:t>
            </a:r>
          </a:p>
        </p:txBody>
      </p:sp>
      <p:sp>
        <p:nvSpPr>
          <p:cNvPr id="2" name="Title 1">
            <a:extLst>
              <a:ext uri="{FF2B5EF4-FFF2-40B4-BE49-F238E27FC236}">
                <a16:creationId xmlns:a16="http://schemas.microsoft.com/office/drawing/2014/main" id="{BE7CEECB-4C4A-7E2A-632F-72F950B3245B}"/>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Personnes</a:t>
            </a:r>
            <a:r>
              <a:rPr lang="en-US" b="1" dirty="0"/>
              <a:t> </a:t>
            </a:r>
            <a:r>
              <a:rPr lang="en-US" b="1" dirty="0" err="1"/>
              <a:t>influentes</a:t>
            </a:r>
            <a:endParaRPr lang="en-US" b="1"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Google Shape;961;g77b047ae1b_6_171"/>
          <p:cNvSpPr txBox="1">
            <a:spLocks noGrp="1"/>
          </p:cNvSpPr>
          <p:nvPr>
            <p:ph type="body" idx="1"/>
          </p:nvPr>
        </p:nvSpPr>
        <p:spPr>
          <a:xfrm>
            <a:off x="541866" y="1947211"/>
            <a:ext cx="9631351" cy="4654071"/>
          </a:xfrm>
          <a:prstGeom prst="rect">
            <a:avLst/>
          </a:prstGeom>
        </p:spPr>
        <p:txBody>
          <a:bodyPr lIns="45699" tIns="45699" rIns="45699" bIns="45699"/>
          <a:lstStyle/>
          <a:p>
            <a:pPr marL="241300" lvl="0" indent="-241300">
              <a:spcBef>
                <a:spcPts val="1000"/>
              </a:spcBef>
              <a:buClr>
                <a:schemeClr val="accent3"/>
              </a:buClr>
              <a:buSzPct val="100000"/>
              <a:buFontTx/>
              <a:buChar char="•"/>
            </a:pPr>
            <a:r>
              <a:rPr lang="fr-FR" dirty="0"/>
              <a:t>Les points d’entrée de la communauté, les intermédiaires</a:t>
            </a:r>
          </a:p>
          <a:p>
            <a:pPr marL="241300" lvl="0" indent="-241300">
              <a:spcBef>
                <a:spcPts val="1000"/>
              </a:spcBef>
              <a:buClr>
                <a:schemeClr val="accent3"/>
              </a:buClr>
              <a:buSzPct val="100000"/>
              <a:buFontTx/>
              <a:buChar char="•"/>
            </a:pPr>
            <a:r>
              <a:rPr lang="fr-FR" dirty="0"/>
              <a:t>L’identification des groupes existants dans la communauté</a:t>
            </a:r>
          </a:p>
          <a:p>
            <a:pPr marL="241300" lvl="0" indent="-241300">
              <a:spcBef>
                <a:spcPts val="1000"/>
              </a:spcBef>
              <a:buClr>
                <a:schemeClr val="accent3"/>
              </a:buClr>
              <a:buSzPct val="100000"/>
              <a:buFontTx/>
              <a:buChar char="•"/>
            </a:pPr>
            <a:r>
              <a:rPr lang="fr-FR" dirty="0"/>
              <a:t>Les niveaux domestique, communautaire et national (3 niveaux)</a:t>
            </a:r>
          </a:p>
          <a:p>
            <a:pPr marL="241300" lvl="0" indent="-241300">
              <a:spcBef>
                <a:spcPts val="1000"/>
              </a:spcBef>
              <a:buClr>
                <a:schemeClr val="accent3"/>
              </a:buClr>
              <a:buSzPct val="100000"/>
              <a:buFontTx/>
              <a:buChar char="•"/>
            </a:pPr>
            <a:r>
              <a:rPr lang="fr-FR" dirty="0"/>
              <a:t>La dynamique du pouvoir</a:t>
            </a:r>
          </a:p>
          <a:p>
            <a:pPr marL="241300" lvl="0" indent="-241300">
              <a:spcBef>
                <a:spcPts val="1000"/>
              </a:spcBef>
              <a:buClr>
                <a:schemeClr val="accent3"/>
              </a:buClr>
              <a:buSzPct val="100000"/>
              <a:buFontTx/>
              <a:buChar char="•"/>
            </a:pPr>
            <a:r>
              <a:rPr lang="fr-FR" dirty="0"/>
              <a:t>Le genre</a:t>
            </a:r>
          </a:p>
          <a:p>
            <a:pPr marL="241300" lvl="0" indent="-241300">
              <a:spcBef>
                <a:spcPts val="1000"/>
              </a:spcBef>
              <a:buClr>
                <a:schemeClr val="accent3"/>
              </a:buClr>
              <a:buSzPct val="100000"/>
              <a:buFontTx/>
              <a:buChar char="•"/>
            </a:pPr>
            <a:r>
              <a:rPr lang="fr-FR" dirty="0"/>
              <a:t>Les risques de stigmatisation</a:t>
            </a:r>
          </a:p>
          <a:p>
            <a:pPr marL="241300" lvl="0" indent="-241300">
              <a:spcBef>
                <a:spcPts val="1000"/>
              </a:spcBef>
              <a:buClr>
                <a:schemeClr val="accent3"/>
              </a:buClr>
              <a:buSzPct val="100000"/>
              <a:buFontTx/>
              <a:buChar char="•"/>
            </a:pPr>
            <a:r>
              <a:rPr lang="fr-FR" dirty="0"/>
              <a:t>Le contexte</a:t>
            </a:r>
          </a:p>
        </p:txBody>
      </p:sp>
      <p:pic>
        <p:nvPicPr>
          <p:cNvPr id="525" name="Google Shape;962;g77b047ae1b_6_171" descr="Google Shape;962;g77b047ae1b_6_171"/>
          <p:cNvPicPr>
            <a:picLocks noChangeAspect="1"/>
          </p:cNvPicPr>
          <p:nvPr/>
        </p:nvPicPr>
        <p:blipFill>
          <a:blip r:embed="rId3"/>
          <a:stretch>
            <a:fillRect/>
          </a:stretch>
        </p:blipFill>
        <p:spPr>
          <a:xfrm>
            <a:off x="6716051" y="3329710"/>
            <a:ext cx="3648534" cy="2028615"/>
          </a:xfrm>
          <a:prstGeom prst="rect">
            <a:avLst/>
          </a:prstGeom>
          <a:ln w="12700">
            <a:miter lim="400000"/>
          </a:ln>
        </p:spPr>
      </p:pic>
      <p:sp>
        <p:nvSpPr>
          <p:cNvPr id="526" name="Google Shape;963;g77b047ae1b_6_171"/>
          <p:cNvSpPr txBox="1"/>
          <p:nvPr/>
        </p:nvSpPr>
        <p:spPr>
          <a:xfrm>
            <a:off x="982133" y="5422331"/>
            <a:ext cx="9973734" cy="12002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lgn="ctr">
              <a:defRPr sz="2400">
                <a:solidFill>
                  <a:schemeClr val="accent2"/>
                </a:solidFill>
                <a:latin typeface="+mn-lt"/>
                <a:ea typeface="+mn-ea"/>
                <a:cs typeface="+mn-cs"/>
                <a:sym typeface="Source Sans Pro Regular"/>
              </a:defRPr>
            </a:lvl1pPr>
          </a:lstStyle>
          <a:p>
            <a:r>
              <a:rPr lang="fr-FR" b="1" dirty="0">
                <a:sym typeface="Calibri"/>
              </a:rPr>
              <a:t>Il est essentiel d’identifier les personnes et les groupes clés et de comprendre leur position, leur rôle, leurs intérêts et leurs priorités.</a:t>
            </a:r>
            <a:endParaRPr lang="fr-FR" b="1" dirty="0"/>
          </a:p>
          <a:p>
            <a:r>
              <a:rPr b="1" dirty="0"/>
              <a:t> </a:t>
            </a:r>
          </a:p>
        </p:txBody>
      </p:sp>
      <p:sp>
        <p:nvSpPr>
          <p:cNvPr id="527" name="Consider the following when identifying key influencers:"/>
          <p:cNvSpPr txBox="1"/>
          <p:nvPr/>
        </p:nvSpPr>
        <p:spPr>
          <a:xfrm>
            <a:off x="287867" y="964111"/>
            <a:ext cx="10668000" cy="757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289320">
              <a:lnSpc>
                <a:spcPct val="90000"/>
              </a:lnSpc>
              <a:defRPr sz="2800">
                <a:solidFill>
                  <a:schemeClr val="accent2"/>
                </a:solidFill>
                <a:latin typeface="Source Sans Pro Bold"/>
                <a:ea typeface="Source Sans Pro Bold"/>
                <a:cs typeface="Source Sans Pro Bold"/>
                <a:sym typeface="Source Sans Pro Bold"/>
              </a:defRPr>
            </a:lvl1pPr>
          </a:lstStyle>
          <a:p>
            <a:r>
              <a:rPr lang="fr-FR" sz="2400" b="1" dirty="0"/>
              <a:t>Tenez compte des éléments suivants pour identifier les personnes influentes :</a:t>
            </a:r>
          </a:p>
        </p:txBody>
      </p:sp>
      <p:sp>
        <p:nvSpPr>
          <p:cNvPr id="2" name="Title 1">
            <a:extLst>
              <a:ext uri="{FF2B5EF4-FFF2-40B4-BE49-F238E27FC236}">
                <a16:creationId xmlns:a16="http://schemas.microsoft.com/office/drawing/2014/main" id="{EC4FB919-D34C-ECE0-4608-42E9C5B8C163}"/>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Identifier les personnes influentes</a:t>
            </a:r>
            <a:endParaRPr lang="en-US" b="1"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Google Shape;970;g77b047ae1b_6_181"/>
          <p:cNvSpPr txBox="1">
            <a:spLocks noGrp="1"/>
          </p:cNvSpPr>
          <p:nvPr>
            <p:ph type="body" sz="half" idx="1"/>
          </p:nvPr>
        </p:nvSpPr>
        <p:spPr>
          <a:xfrm>
            <a:off x="508000" y="1910182"/>
            <a:ext cx="6933187" cy="3216796"/>
          </a:xfrm>
          <a:prstGeom prst="rect">
            <a:avLst/>
          </a:prstGeom>
        </p:spPr>
        <p:txBody>
          <a:bodyPr lIns="45699" tIns="45699" rIns="45699" bIns="45699">
            <a:normAutofit/>
          </a:bodyPr>
          <a:lstStyle/>
          <a:p>
            <a:pPr marL="241300" lvl="0" indent="-241300">
              <a:lnSpc>
                <a:spcPct val="80000"/>
              </a:lnSpc>
              <a:spcBef>
                <a:spcPts val="1000"/>
              </a:spcBef>
              <a:buClr>
                <a:schemeClr val="accent3"/>
              </a:buClr>
              <a:buSzPct val="100000"/>
              <a:buFontTx/>
              <a:buChar char="•"/>
            </a:pPr>
            <a:r>
              <a:rPr lang="fr-FR" dirty="0"/>
              <a:t>Apprenez comment atteindre le public</a:t>
            </a:r>
          </a:p>
          <a:p>
            <a:pPr marL="241300" lvl="0" indent="-241300">
              <a:lnSpc>
                <a:spcPct val="80000"/>
              </a:lnSpc>
              <a:spcBef>
                <a:spcPts val="1000"/>
              </a:spcBef>
              <a:buClr>
                <a:schemeClr val="accent3"/>
              </a:buClr>
              <a:buSzPct val="100000"/>
              <a:buFontTx/>
              <a:buChar char="•"/>
            </a:pPr>
            <a:r>
              <a:rPr lang="fr-FR" dirty="0"/>
              <a:t>Demandez : quelles informations recherche-t-il ?</a:t>
            </a:r>
          </a:p>
          <a:p>
            <a:pPr marL="241300" lvl="0" indent="-241300">
              <a:lnSpc>
                <a:spcPct val="80000"/>
              </a:lnSpc>
              <a:spcBef>
                <a:spcPts val="1000"/>
              </a:spcBef>
              <a:buClr>
                <a:schemeClr val="accent3"/>
              </a:buClr>
              <a:buSzPct val="100000"/>
              <a:buFontTx/>
              <a:buChar char="•"/>
            </a:pPr>
            <a:r>
              <a:rPr lang="fr-FR" dirty="0"/>
              <a:t>Harmonisez le contenu et les messages</a:t>
            </a:r>
          </a:p>
          <a:p>
            <a:pPr marL="241300" lvl="0" indent="-241300">
              <a:lnSpc>
                <a:spcPct val="80000"/>
              </a:lnSpc>
              <a:spcBef>
                <a:spcPts val="1000"/>
              </a:spcBef>
              <a:buClr>
                <a:schemeClr val="accent3"/>
              </a:buClr>
              <a:buSzPct val="100000"/>
              <a:buFontTx/>
              <a:buChar char="•"/>
            </a:pPr>
            <a:r>
              <a:rPr lang="fr-FR" dirty="0"/>
              <a:t>Demandez : en qui les gens ont-ils confiance ?</a:t>
            </a:r>
          </a:p>
          <a:p>
            <a:pPr marL="241300" lvl="0" indent="-241300">
              <a:lnSpc>
                <a:spcPct val="80000"/>
              </a:lnSpc>
              <a:spcBef>
                <a:spcPts val="1000"/>
              </a:spcBef>
              <a:buClr>
                <a:schemeClr val="accent3"/>
              </a:buClr>
              <a:buSzPct val="100000"/>
              <a:buFontTx/>
              <a:buChar char="•"/>
            </a:pPr>
            <a:r>
              <a:rPr lang="fr-FR" dirty="0"/>
              <a:t>Tenez compte de leur agenda/choisissez le bon moment</a:t>
            </a:r>
          </a:p>
          <a:p>
            <a:pPr marL="241300" lvl="0" indent="-241300">
              <a:lnSpc>
                <a:spcPct val="80000"/>
              </a:lnSpc>
              <a:spcBef>
                <a:spcPts val="1000"/>
              </a:spcBef>
              <a:buClr>
                <a:schemeClr val="accent3"/>
              </a:buClr>
              <a:buSzPct val="100000"/>
              <a:buFontTx/>
              <a:buChar char="•"/>
            </a:pPr>
            <a:r>
              <a:rPr lang="fr-FR" dirty="0"/>
              <a:t>Établissez des synergies avec les partenaires</a:t>
            </a:r>
          </a:p>
          <a:p>
            <a:pPr marL="241300" lvl="0" indent="-241300">
              <a:lnSpc>
                <a:spcPct val="80000"/>
              </a:lnSpc>
              <a:spcBef>
                <a:spcPts val="1000"/>
              </a:spcBef>
              <a:buClr>
                <a:schemeClr val="accent3"/>
              </a:buClr>
              <a:buSzPct val="100000"/>
              <a:buFontTx/>
              <a:buChar char="•"/>
            </a:pPr>
            <a:r>
              <a:rPr lang="fr-FR" dirty="0"/>
              <a:t>Engagez-les à différents niveaux</a:t>
            </a:r>
          </a:p>
        </p:txBody>
      </p:sp>
      <p:pic>
        <p:nvPicPr>
          <p:cNvPr id="533" name="Google Shape;971;g77b047ae1b_6_181" descr="Google Shape;971;g77b047ae1b_6_181"/>
          <p:cNvPicPr>
            <a:picLocks noChangeAspect="1"/>
          </p:cNvPicPr>
          <p:nvPr/>
        </p:nvPicPr>
        <p:blipFill>
          <a:blip r:embed="rId3"/>
          <a:stretch>
            <a:fillRect/>
          </a:stretch>
        </p:blipFill>
        <p:spPr>
          <a:xfrm>
            <a:off x="7963179" y="1823508"/>
            <a:ext cx="3013280" cy="1542129"/>
          </a:xfrm>
          <a:prstGeom prst="rect">
            <a:avLst/>
          </a:prstGeom>
          <a:ln w="12700">
            <a:miter lim="400000"/>
          </a:ln>
        </p:spPr>
      </p:pic>
      <p:pic>
        <p:nvPicPr>
          <p:cNvPr id="534" name="Google Shape;972;g77b047ae1b_6_181" descr="Google Shape;972;g77b047ae1b_6_181"/>
          <p:cNvPicPr>
            <a:picLocks noChangeAspect="1"/>
          </p:cNvPicPr>
          <p:nvPr/>
        </p:nvPicPr>
        <p:blipFill>
          <a:blip r:embed="rId4"/>
          <a:stretch>
            <a:fillRect/>
          </a:stretch>
        </p:blipFill>
        <p:spPr>
          <a:xfrm>
            <a:off x="7964408" y="3546267"/>
            <a:ext cx="3012051" cy="1742768"/>
          </a:xfrm>
          <a:prstGeom prst="rect">
            <a:avLst/>
          </a:prstGeom>
          <a:ln w="12700">
            <a:miter lim="400000"/>
          </a:ln>
        </p:spPr>
      </p:pic>
      <p:sp>
        <p:nvSpPr>
          <p:cNvPr id="536" name="Google Shape;974;g77b047ae1b_6_181"/>
          <p:cNvSpPr txBox="1"/>
          <p:nvPr/>
        </p:nvSpPr>
        <p:spPr>
          <a:xfrm>
            <a:off x="8867305" y="5465643"/>
            <a:ext cx="1206257"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000">
                <a:latin typeface="+mn-lt"/>
                <a:ea typeface="+mn-ea"/>
                <a:cs typeface="+mn-cs"/>
                <a:sym typeface="Source Sans Pro Regular"/>
              </a:defRPr>
            </a:lvl1pPr>
          </a:lstStyle>
          <a:p>
            <a:r>
              <a:t>WHO/Yoshi Shimizu</a:t>
            </a:r>
          </a:p>
        </p:txBody>
      </p:sp>
      <p:sp>
        <p:nvSpPr>
          <p:cNvPr id="537" name="To engage with audience, consider the following:"/>
          <p:cNvSpPr txBox="1"/>
          <p:nvPr/>
        </p:nvSpPr>
        <p:spPr>
          <a:xfrm>
            <a:off x="138856" y="914749"/>
            <a:ext cx="10061407" cy="4370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0000"/>
              </a:lnSpc>
              <a:spcBef>
                <a:spcPts val="1000"/>
              </a:spcBef>
              <a:defRPr sz="2800">
                <a:solidFill>
                  <a:schemeClr val="accent2"/>
                </a:solidFill>
                <a:latin typeface="Source Sans Pro Bold"/>
                <a:ea typeface="Source Sans Pro Bold"/>
                <a:cs typeface="Source Sans Pro Bold"/>
                <a:sym typeface="Source Sans Pro Bold"/>
              </a:defRPr>
            </a:lvl1pPr>
          </a:lstStyle>
          <a:p>
            <a:r>
              <a:rPr lang="fr-FR" b="1" dirty="0"/>
              <a:t>Pour engager votre audience</a:t>
            </a:r>
            <a:r>
              <a:rPr b="1" dirty="0"/>
              <a:t>, </a:t>
            </a:r>
            <a:r>
              <a:rPr lang="fr-FR" b="1" dirty="0"/>
              <a:t>tenez compte de ce qui suit</a:t>
            </a:r>
            <a:r>
              <a:rPr b="1" dirty="0"/>
              <a:t>:</a:t>
            </a:r>
          </a:p>
        </p:txBody>
      </p:sp>
      <p:sp>
        <p:nvSpPr>
          <p:cNvPr id="4" name="Title 1">
            <a:extLst>
              <a:ext uri="{FF2B5EF4-FFF2-40B4-BE49-F238E27FC236}">
                <a16:creationId xmlns:a16="http://schemas.microsoft.com/office/drawing/2014/main" id="{479220D3-D517-4673-BE60-24B8F66FF0FE}"/>
              </a:ext>
            </a:extLst>
          </p:cNvPr>
          <p:cNvSpPr txBox="1">
            <a:spLocks/>
          </p:cNvSpPr>
          <p:nvPr/>
        </p:nvSpPr>
        <p:spPr>
          <a:xfrm>
            <a:off x="138856" y="-3222"/>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Engager le public</a:t>
            </a:r>
            <a:endParaRPr lang="en-US"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 Placeholder 6"/>
          <p:cNvSpPr txBox="1">
            <a:spLocks noGrp="1"/>
          </p:cNvSpPr>
          <p:nvPr>
            <p:ph type="body" idx="1"/>
          </p:nvPr>
        </p:nvSpPr>
        <p:spPr>
          <a:xfrm>
            <a:off x="4358995" y="1587401"/>
            <a:ext cx="7529515" cy="3683198"/>
          </a:xfrm>
          <a:prstGeom prst="rect">
            <a:avLst/>
          </a:prstGeom>
        </p:spPr>
        <p:txBody>
          <a:bodyPr>
            <a:normAutofit fontScale="92500" lnSpcReduction="20000"/>
          </a:bodyPr>
          <a:lstStyle/>
          <a:p>
            <a:pPr>
              <a:lnSpc>
                <a:spcPct val="110000"/>
              </a:lnSpc>
            </a:pPr>
            <a:r>
              <a:rPr lang="fr-FR" b="1" dirty="0">
                <a:solidFill>
                  <a:schemeClr val="tx1"/>
                </a:solidFill>
              </a:rPr>
              <a:t>À la fin de cette session, vous devriez être en mesure de :</a:t>
            </a:r>
          </a:p>
          <a:p>
            <a:pPr marL="342900" indent="-342900">
              <a:lnSpc>
                <a:spcPct val="110000"/>
              </a:lnSpc>
              <a:buClr>
                <a:schemeClr val="accent3"/>
              </a:buClr>
              <a:buSzPct val="100000"/>
              <a:buFont typeface="Arial"/>
              <a:buChar char="•"/>
            </a:pPr>
            <a:endParaRPr lang="fr-FR" dirty="0"/>
          </a:p>
          <a:p>
            <a:pPr marL="342900" indent="-342900">
              <a:lnSpc>
                <a:spcPct val="110000"/>
              </a:lnSpc>
              <a:buClr>
                <a:schemeClr val="accent3"/>
              </a:buClr>
              <a:buSzPct val="100000"/>
              <a:buFont typeface="Arial"/>
              <a:buChar char="•"/>
            </a:pPr>
            <a:r>
              <a:rPr lang="fr-FR" dirty="0"/>
              <a:t>Définir la communication sur les risques et expliquer sa logique</a:t>
            </a:r>
          </a:p>
          <a:p>
            <a:pPr marL="342900" indent="-342900">
              <a:lnSpc>
                <a:spcPct val="110000"/>
              </a:lnSpc>
              <a:buClr>
                <a:schemeClr val="accent3"/>
              </a:buClr>
              <a:buSzPct val="100000"/>
              <a:buFont typeface="Arial"/>
              <a:buChar char="•"/>
            </a:pPr>
            <a:r>
              <a:rPr lang="fr-FR" dirty="0"/>
              <a:t>Décrire six principes d'une communication efficace des risques</a:t>
            </a:r>
          </a:p>
          <a:p>
            <a:pPr marL="342900" indent="-342900">
              <a:lnSpc>
                <a:spcPct val="110000"/>
              </a:lnSpc>
              <a:buClr>
                <a:schemeClr val="accent3"/>
              </a:buClr>
              <a:buSzPct val="100000"/>
              <a:buFont typeface="Arial"/>
              <a:buChar char="•"/>
            </a:pPr>
            <a:r>
              <a:rPr lang="fr-FR" dirty="0"/>
              <a:t>Identifier le rôle des EIR en matière de communication des risques</a:t>
            </a:r>
          </a:p>
          <a:p>
            <a:pPr marL="342900" indent="-342900">
              <a:lnSpc>
                <a:spcPct val="110000"/>
              </a:lnSpc>
              <a:buClr>
                <a:schemeClr val="accent3"/>
              </a:buClr>
              <a:buSzPct val="100000"/>
              <a:buFont typeface="Arial"/>
              <a:buChar char="•"/>
            </a:pPr>
            <a:r>
              <a:rPr lang="fr-FR" dirty="0"/>
              <a:t>Décrire les activités de communication des risques pour différents niveaux de transmission</a:t>
            </a:r>
          </a:p>
          <a:p>
            <a:pPr marL="342900" indent="-342900">
              <a:lnSpc>
                <a:spcPct val="110000"/>
              </a:lnSpc>
              <a:buClr>
                <a:schemeClr val="accent3"/>
              </a:buClr>
              <a:buSzPct val="100000"/>
              <a:buFont typeface="Arial"/>
              <a:buChar char="•"/>
            </a:pPr>
            <a:r>
              <a:rPr lang="fr-FR" dirty="0"/>
              <a:t>Gérer les rumeurs et la désinformation</a:t>
            </a:r>
            <a:endParaRPr dirty="0"/>
          </a:p>
        </p:txBody>
      </p:sp>
      <p:sp>
        <p:nvSpPr>
          <p:cNvPr id="4" name="Google Shape;307;p8">
            <a:extLst>
              <a:ext uri="{FF2B5EF4-FFF2-40B4-BE49-F238E27FC236}">
                <a16:creationId xmlns:a16="http://schemas.microsoft.com/office/drawing/2014/main" id="{EA511D18-EF0A-BA4B-3763-CB53C4EA7E1B}"/>
              </a:ext>
            </a:extLst>
          </p:cNvPr>
          <p:cNvSpPr txBox="1">
            <a:spLocks/>
          </p:cNvSpPr>
          <p:nvPr/>
        </p:nvSpPr>
        <p:spPr>
          <a:xfrm>
            <a:off x="388936" y="1099854"/>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Objectifs d’apprentissage</a:t>
            </a:r>
            <a:endParaRPr lang="hu-HU" b="1"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Google Shape;995;g77b047ae1b_6_204"/>
          <p:cNvSpPr txBox="1">
            <a:spLocks noGrp="1"/>
          </p:cNvSpPr>
          <p:nvPr>
            <p:ph type="body" idx="1"/>
          </p:nvPr>
        </p:nvSpPr>
        <p:spPr>
          <a:xfrm>
            <a:off x="764176" y="1247001"/>
            <a:ext cx="8222168" cy="4654071"/>
          </a:xfrm>
          <a:prstGeom prst="rect">
            <a:avLst/>
          </a:prstGeom>
        </p:spPr>
        <p:txBody>
          <a:bodyPr lIns="45699" tIns="45699" rIns="45699" bIns="45699">
            <a:normAutofit/>
          </a:bodyPr>
          <a:lstStyle/>
          <a:p>
            <a:pPr lvl="0">
              <a:spcBef>
                <a:spcPts val="0"/>
              </a:spcBef>
            </a:pPr>
            <a:r>
              <a:rPr lang="fr-FR" dirty="0"/>
              <a:t>Parlez à votre public des personnes en qui il a confiance (source crédible) et en utilisant ses canaux de communication préférés et disponibles (en situation d’urgence)</a:t>
            </a:r>
          </a:p>
          <a:p>
            <a:pPr lvl="0">
              <a:spcBef>
                <a:spcPts val="0"/>
              </a:spcBef>
            </a:pPr>
            <a:endParaRPr lang="fr-FR" dirty="0"/>
          </a:p>
          <a:p>
            <a:pPr lvl="0">
              <a:spcBef>
                <a:spcPts val="1000"/>
              </a:spcBef>
            </a:pPr>
            <a:r>
              <a:rPr lang="fr-FR" dirty="0"/>
              <a:t>Exemple : pour les migrants, des membres de leur famille en qui ils ont confiance à l’étranger, dans la diaspora</a:t>
            </a:r>
          </a:p>
          <a:p>
            <a:pPr lvl="0">
              <a:spcBef>
                <a:spcPts val="1000"/>
              </a:spcBef>
            </a:pPr>
            <a:r>
              <a:rPr lang="fr-FR" dirty="0"/>
              <a:t>Exemple : pour les adolescents, les réseaux sociaux tels que Facebook ou Instagram</a:t>
            </a:r>
          </a:p>
          <a:p>
            <a:pPr lvl="0">
              <a:spcBef>
                <a:spcPts val="1000"/>
              </a:spcBef>
            </a:pPr>
            <a:r>
              <a:rPr lang="fr-FR" dirty="0"/>
              <a:t>Exemple : les célébrités influentes</a:t>
            </a:r>
          </a:p>
        </p:txBody>
      </p:sp>
      <p:pic>
        <p:nvPicPr>
          <p:cNvPr id="543" name="Google Shape;996;g77b047ae1b_6_204" descr="Google Shape;996;g77b047ae1b_6_204"/>
          <p:cNvPicPr>
            <a:picLocks noChangeAspect="1"/>
          </p:cNvPicPr>
          <p:nvPr/>
        </p:nvPicPr>
        <p:blipFill>
          <a:blip r:embed="rId3"/>
          <a:stretch>
            <a:fillRect/>
          </a:stretch>
        </p:blipFill>
        <p:spPr>
          <a:xfrm>
            <a:off x="9679949" y="4060651"/>
            <a:ext cx="1363620" cy="951362"/>
          </a:xfrm>
          <a:prstGeom prst="rect">
            <a:avLst/>
          </a:prstGeom>
          <a:ln w="12700">
            <a:miter lim="400000"/>
          </a:ln>
        </p:spPr>
      </p:pic>
      <p:pic>
        <p:nvPicPr>
          <p:cNvPr id="544" name="Google Shape;997;g77b047ae1b_6_204" descr="Google Shape;997;g77b047ae1b_6_204"/>
          <p:cNvPicPr>
            <a:picLocks noChangeAspect="1"/>
          </p:cNvPicPr>
          <p:nvPr/>
        </p:nvPicPr>
        <p:blipFill>
          <a:blip r:embed="rId4"/>
          <a:stretch>
            <a:fillRect/>
          </a:stretch>
        </p:blipFill>
        <p:spPr>
          <a:xfrm>
            <a:off x="9875723" y="2757499"/>
            <a:ext cx="972071" cy="1147043"/>
          </a:xfrm>
          <a:prstGeom prst="rect">
            <a:avLst/>
          </a:prstGeom>
          <a:ln w="12700">
            <a:miter lim="400000"/>
          </a:ln>
        </p:spPr>
      </p:pic>
      <p:pic>
        <p:nvPicPr>
          <p:cNvPr id="545" name="Google Shape;998;g77b047ae1b_6_204" descr="Google Shape;998;g77b047ae1b_6_204"/>
          <p:cNvPicPr>
            <a:picLocks noChangeAspect="1"/>
          </p:cNvPicPr>
          <p:nvPr/>
        </p:nvPicPr>
        <p:blipFill>
          <a:blip r:embed="rId5"/>
          <a:stretch>
            <a:fillRect/>
          </a:stretch>
        </p:blipFill>
        <p:spPr>
          <a:xfrm>
            <a:off x="9825588" y="1616347"/>
            <a:ext cx="1072342" cy="872704"/>
          </a:xfrm>
          <a:prstGeom prst="rect">
            <a:avLst/>
          </a:prstGeom>
          <a:ln w="12700">
            <a:miter lim="400000"/>
          </a:ln>
        </p:spPr>
      </p:pic>
      <p:sp>
        <p:nvSpPr>
          <p:cNvPr id="2" name="Title 1">
            <a:extLst>
              <a:ext uri="{FF2B5EF4-FFF2-40B4-BE49-F238E27FC236}">
                <a16:creationId xmlns:a16="http://schemas.microsoft.com/office/drawing/2014/main" id="{92BC752B-7D30-E965-8615-33949FC1AA54}"/>
              </a:ext>
            </a:extLst>
          </p:cNvPr>
          <p:cNvSpPr txBox="1">
            <a:spLocks/>
          </p:cNvSpPr>
          <p:nvPr/>
        </p:nvSpPr>
        <p:spPr>
          <a:xfrm>
            <a:off x="-30474" y="-26502"/>
            <a:ext cx="9811468" cy="63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sz="3000" b="1" dirty="0"/>
              <a:t>Choisir les canaux de communication appropriés</a:t>
            </a:r>
            <a:endParaRPr lang="en-US" sz="3000" b="1"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C752B-7D30-E965-8615-33949FC1AA54}"/>
              </a:ext>
            </a:extLst>
          </p:cNvPr>
          <p:cNvSpPr txBox="1">
            <a:spLocks/>
          </p:cNvSpPr>
          <p:nvPr/>
        </p:nvSpPr>
        <p:spPr>
          <a:xfrm>
            <a:off x="-30474" y="-26502"/>
            <a:ext cx="9811468" cy="63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sz="3000" b="1" dirty="0"/>
              <a:t>Choisir les canaux de communication appropriés</a:t>
            </a:r>
            <a:endParaRPr lang="en-US" sz="3000" b="1" dirty="0"/>
          </a:p>
        </p:txBody>
      </p:sp>
      <p:sp>
        <p:nvSpPr>
          <p:cNvPr id="8" name="Google Shape;1005;g77b047ae1b_6_213"/>
          <p:cNvSpPr txBox="1">
            <a:spLocks noGrp="1"/>
          </p:cNvSpPr>
          <p:nvPr>
            <p:ph type="body" sz="half" idx="1"/>
          </p:nvPr>
        </p:nvSpPr>
        <p:spPr>
          <a:xfrm>
            <a:off x="321733" y="1697879"/>
            <a:ext cx="7321495" cy="4695981"/>
          </a:xfrm>
          <a:prstGeom prst="rect">
            <a:avLst/>
          </a:prstGeom>
        </p:spPr>
        <p:txBody>
          <a:bodyPr lIns="45699" tIns="45699" rIns="45699" bIns="45699">
            <a:normAutofit/>
          </a:bodyPr>
          <a:lstStyle/>
          <a:p>
            <a:pPr marL="243839" lvl="0" indent="-243839" defTabSz="277747">
              <a:lnSpc>
                <a:spcPct val="80000"/>
              </a:lnSpc>
              <a:spcBef>
                <a:spcPts val="900"/>
              </a:spcBef>
              <a:buClr>
                <a:schemeClr val="accent3"/>
              </a:buClr>
              <a:buSzPct val="100000"/>
              <a:buFontTx/>
              <a:buChar char="•"/>
              <a:defRPr sz="2304"/>
            </a:pPr>
            <a:r>
              <a:rPr lang="fr-FR" sz="2300" dirty="0"/>
              <a:t>Les médias de masse traditionnels, notamment la radio et la télévision, sont les médias qui ont le plus d’impact.</a:t>
            </a:r>
          </a:p>
          <a:p>
            <a:pPr marL="243839" lvl="0" indent="-243839" defTabSz="277747">
              <a:lnSpc>
                <a:spcPct val="80000"/>
              </a:lnSpc>
              <a:spcBef>
                <a:spcPts val="900"/>
              </a:spcBef>
              <a:buClr>
                <a:schemeClr val="accent3"/>
              </a:buClr>
              <a:buSzPct val="100000"/>
              <a:buFontTx/>
              <a:buChar char="•"/>
              <a:defRPr sz="2304"/>
            </a:pPr>
            <a:r>
              <a:rPr lang="fr-FR" sz="2300" dirty="0"/>
              <a:t>Les messages doivent provenir de différents canaux/sources d’information.</a:t>
            </a:r>
          </a:p>
          <a:p>
            <a:pPr marL="243839" lvl="0" indent="-243839" defTabSz="277747">
              <a:lnSpc>
                <a:spcPct val="80000"/>
              </a:lnSpc>
              <a:spcBef>
                <a:spcPts val="900"/>
              </a:spcBef>
              <a:buClr>
                <a:schemeClr val="accent3"/>
              </a:buClr>
              <a:buSzPct val="100000"/>
              <a:buFontTx/>
              <a:buChar char="•"/>
              <a:defRPr sz="2304"/>
            </a:pPr>
            <a:r>
              <a:rPr lang="fr-FR" sz="2300" dirty="0"/>
              <a:t>Les réseaux sociaux et les médias traditionnels devraient faire partie d’une stratégie intégrée.</a:t>
            </a:r>
          </a:p>
          <a:p>
            <a:pPr marL="243839" indent="-243839" defTabSz="277747">
              <a:lnSpc>
                <a:spcPct val="80000"/>
              </a:lnSpc>
              <a:spcBef>
                <a:spcPts val="900"/>
              </a:spcBef>
              <a:buClr>
                <a:schemeClr val="accent3"/>
              </a:buClr>
              <a:buSzPct val="100000"/>
              <a:buFontTx/>
              <a:buChar char="•"/>
              <a:defRPr sz="2304"/>
            </a:pPr>
            <a:r>
              <a:rPr lang="fr-FR" sz="2300" dirty="0"/>
              <a:t>La crédibilité et la fiabilité de la source d’information ont une incidence sur les changements de comportement souhaités. </a:t>
            </a:r>
          </a:p>
          <a:p>
            <a:pPr marL="243839" lvl="0" indent="-243839" defTabSz="277747">
              <a:lnSpc>
                <a:spcPct val="80000"/>
              </a:lnSpc>
              <a:spcBef>
                <a:spcPts val="900"/>
              </a:spcBef>
              <a:buClr>
                <a:schemeClr val="accent3"/>
              </a:buClr>
              <a:buSzPct val="100000"/>
              <a:buFontTx/>
              <a:buChar char="•"/>
              <a:defRPr sz="2304"/>
            </a:pPr>
            <a:r>
              <a:rPr lang="fr-FR" sz="2300" dirty="0"/>
              <a:t>Les responsables de la santé publique semblent être la source la plus crédible d’information sur les risques (selon le contexte).</a:t>
            </a:r>
          </a:p>
        </p:txBody>
      </p:sp>
      <p:pic>
        <p:nvPicPr>
          <p:cNvPr id="9" name="Google Shape;1006;g77b047ae1b_6_213" descr="Google Shape;1006;g77b047ae1b_6_213"/>
          <p:cNvPicPr>
            <a:picLocks noChangeAspect="1"/>
          </p:cNvPicPr>
          <p:nvPr/>
        </p:nvPicPr>
        <p:blipFill>
          <a:blip r:embed="rId3"/>
          <a:stretch>
            <a:fillRect/>
          </a:stretch>
        </p:blipFill>
        <p:spPr>
          <a:xfrm>
            <a:off x="8292839" y="1970655"/>
            <a:ext cx="2792219" cy="3690174"/>
          </a:xfrm>
          <a:prstGeom prst="rect">
            <a:avLst/>
          </a:prstGeom>
          <a:ln>
            <a:solidFill>
              <a:srgbClr val="000000"/>
            </a:solidFill>
          </a:ln>
        </p:spPr>
      </p:pic>
      <p:sp>
        <p:nvSpPr>
          <p:cNvPr id="10" name="According to the review of 67 studies:"/>
          <p:cNvSpPr txBox="1"/>
          <p:nvPr/>
        </p:nvSpPr>
        <p:spPr>
          <a:xfrm>
            <a:off x="321733" y="965371"/>
            <a:ext cx="7424616" cy="7325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289320">
              <a:lnSpc>
                <a:spcPct val="80000"/>
              </a:lnSpc>
              <a:defRPr sz="2800">
                <a:solidFill>
                  <a:schemeClr val="accent2"/>
                </a:solidFill>
                <a:latin typeface="Source Sans Pro Bold"/>
                <a:ea typeface="Source Sans Pro Bold"/>
                <a:cs typeface="Source Sans Pro Bold"/>
                <a:sym typeface="Source Sans Pro Bold"/>
              </a:defRPr>
            </a:lvl1pPr>
          </a:lstStyle>
          <a:p>
            <a:r>
              <a:rPr lang="fr" sz="2400" b="1" dirty="0">
                <a:cs typeface="Times New Roman"/>
              </a:rPr>
              <a:t>Un examen de 67 études a indiqué que :</a:t>
            </a:r>
            <a:endParaRPr lang="en-US" sz="2400" b="1" dirty="0">
              <a:cs typeface="Times New Roman"/>
            </a:endParaRPr>
          </a:p>
          <a:p>
            <a:endParaRPr b="1" dirty="0"/>
          </a:p>
        </p:txBody>
      </p:sp>
    </p:spTree>
    <p:extLst>
      <p:ext uri="{BB962C8B-B14F-4D97-AF65-F5344CB8AC3E}">
        <p14:creationId xmlns:p14="http://schemas.microsoft.com/office/powerpoint/2010/main" val="2568789273"/>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C0AF4A77-4F5B-C838-B50F-30921584B2D6}"/>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fr" sz="3600" b="1" dirty="0"/>
              <a:t>8. Gérer les rumeurs et la désinformation</a:t>
            </a:r>
            <a:endParaRPr lang="en-US" sz="3600" b="1" dirty="0"/>
          </a:p>
          <a:p>
            <a:pPr hangingPunct="1"/>
            <a:endParaRPr lang="en-US" sz="3600" b="1" dirty="0"/>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Google Shape;1019;g77b047ae1b_1_98"/>
          <p:cNvSpPr txBox="1">
            <a:spLocks noGrp="1"/>
          </p:cNvSpPr>
          <p:nvPr>
            <p:ph type="body" idx="1"/>
          </p:nvPr>
        </p:nvSpPr>
        <p:spPr>
          <a:xfrm>
            <a:off x="1024261" y="1704201"/>
            <a:ext cx="6724945" cy="4654071"/>
          </a:xfrm>
          <a:prstGeom prst="rect">
            <a:avLst/>
          </a:prstGeom>
        </p:spPr>
        <p:txBody>
          <a:bodyPr lIns="45699" tIns="45699" rIns="45699" bIns="45699"/>
          <a:lstStyle/>
          <a:p>
            <a:pPr marL="342900" lvl="0" indent="-342900">
              <a:spcBef>
                <a:spcPts val="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Manque d’informations factuelles adéquates</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Manque d’accès à ces informations</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Mauvaise compréhension</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Fausses déclarations (informations et images obsolètes, etc.)</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Méfiance ou la peur</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Trop d’informations </a:t>
            </a:r>
          </a:p>
          <a:p>
            <a:pPr marL="342900" lvl="0" indent="-342900">
              <a:spcBef>
                <a:spcPts val="1000"/>
              </a:spcBef>
              <a:buClr>
                <a:srgbClr val="C00000"/>
              </a:buClr>
              <a:buSzPct val="100000"/>
              <a:buFont typeface="Arial" panose="020B0604020202020204" pitchFamily="34" charset="0"/>
              <a:buChar char="•"/>
              <a:defRPr>
                <a:solidFill>
                  <a:schemeClr val="accent1"/>
                </a:solidFill>
              </a:defRPr>
            </a:pPr>
            <a:r>
              <a:rPr lang="fr-FR" dirty="0">
                <a:solidFill>
                  <a:schemeClr val="tx1"/>
                </a:solidFill>
              </a:rPr>
              <a:t>Facteurs liés à des expériences antérieures ou à des croyances culturelles</a:t>
            </a:r>
          </a:p>
        </p:txBody>
      </p:sp>
      <p:sp>
        <p:nvSpPr>
          <p:cNvPr id="562" name="Google Shape;1021;g77b047ae1b_1_98"/>
          <p:cNvSpPr txBox="1"/>
          <p:nvPr/>
        </p:nvSpPr>
        <p:spPr>
          <a:xfrm>
            <a:off x="8790427" y="4417530"/>
            <a:ext cx="2786662" cy="4000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99" tIns="45699" rIns="45699" bIns="45699">
            <a:spAutoFit/>
          </a:bodyPr>
          <a:lstStyle>
            <a:lvl1pPr>
              <a:defRPr sz="1200">
                <a:latin typeface="+mn-lt"/>
                <a:ea typeface="+mn-ea"/>
                <a:cs typeface="+mn-cs"/>
                <a:sym typeface="Source Sans Pro Regular"/>
              </a:defRPr>
            </a:lvl1pPr>
          </a:lstStyle>
          <a:p>
            <a:r>
              <a:rPr sz="1000" dirty="0"/>
              <a:t>Countering false information on social media, DHS, US</a:t>
            </a:r>
          </a:p>
        </p:txBody>
      </p:sp>
      <p:sp>
        <p:nvSpPr>
          <p:cNvPr id="563" name="Google Shape;1022;g77b047ae1b_1_98"/>
          <p:cNvSpPr txBox="1"/>
          <p:nvPr/>
        </p:nvSpPr>
        <p:spPr>
          <a:xfrm>
            <a:off x="1383440" y="5765491"/>
            <a:ext cx="3160450" cy="4000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p>
            <a:pPr>
              <a:defRPr sz="1400">
                <a:latin typeface="+mn-lt"/>
                <a:ea typeface="+mn-ea"/>
                <a:cs typeface="+mn-cs"/>
                <a:sym typeface="Source Sans Pro Regular"/>
              </a:defRPr>
            </a:pPr>
            <a:r>
              <a:rPr sz="1000" dirty="0"/>
              <a:t>Rumor has it, CDAC network, 2017</a:t>
            </a:r>
          </a:p>
          <a:p>
            <a:pPr>
              <a:defRPr sz="1400">
                <a:latin typeface="+mn-lt"/>
                <a:ea typeface="+mn-ea"/>
                <a:cs typeface="+mn-cs"/>
                <a:sym typeface="Source Sans Pro Regular"/>
              </a:defRPr>
            </a:pPr>
            <a:r>
              <a:rPr sz="1000" dirty="0"/>
              <a:t>Countering false information on social media, DHS, 2018</a:t>
            </a:r>
          </a:p>
        </p:txBody>
      </p:sp>
      <p:sp>
        <p:nvSpPr>
          <p:cNvPr id="564" name="There are several reasons why rumors occur:"/>
          <p:cNvSpPr txBox="1"/>
          <p:nvPr/>
        </p:nvSpPr>
        <p:spPr>
          <a:xfrm>
            <a:off x="312023" y="892475"/>
            <a:ext cx="8682824"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defRPr sz="2800">
                <a:solidFill>
                  <a:schemeClr val="accent2"/>
                </a:solidFill>
                <a:latin typeface="Source Sans Pro Bold"/>
                <a:ea typeface="Source Sans Pro Bold"/>
                <a:cs typeface="Source Sans Pro Bold"/>
                <a:sym typeface="Source Sans Pro Bold"/>
              </a:defRPr>
            </a:lvl1pPr>
          </a:lstStyle>
          <a:p>
            <a:r>
              <a:rPr lang="fr-FR" b="1" dirty="0"/>
              <a:t>Les rumeurs se répandent pour plusieurs raisons</a:t>
            </a:r>
            <a:r>
              <a:rPr b="1" dirty="0"/>
              <a:t>:</a:t>
            </a:r>
          </a:p>
        </p:txBody>
      </p:sp>
      <p:sp>
        <p:nvSpPr>
          <p:cNvPr id="2" name="Title 1">
            <a:extLst>
              <a:ext uri="{FF2B5EF4-FFF2-40B4-BE49-F238E27FC236}">
                <a16:creationId xmlns:a16="http://schemas.microsoft.com/office/drawing/2014/main" id="{9865B8A4-22D8-05F4-4AD7-7A72B34F0C1D}"/>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Pourquoi les rumeurs se répandent-elles ?</a:t>
            </a:r>
            <a:endParaRPr lang="en-US" b="1" dirty="0"/>
          </a:p>
        </p:txBody>
      </p:sp>
      <p:pic>
        <p:nvPicPr>
          <p:cNvPr id="4" name="Image 3"/>
          <p:cNvPicPr>
            <a:picLocks noChangeAspect="1"/>
          </p:cNvPicPr>
          <p:nvPr/>
        </p:nvPicPr>
        <p:blipFill>
          <a:blip r:embed="rId3"/>
          <a:stretch>
            <a:fillRect/>
          </a:stretch>
        </p:blipFill>
        <p:spPr>
          <a:xfrm>
            <a:off x="8272496" y="2076464"/>
            <a:ext cx="3822523" cy="2182557"/>
          </a:xfrm>
          <a:prstGeom prst="rect">
            <a:avLst/>
          </a:prstGeom>
        </p:spPr>
      </p:pic>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0" name="Google Shape;1057;g77b047ae1b_1_135"/>
          <p:cNvGrpSpPr/>
          <p:nvPr/>
        </p:nvGrpSpPr>
        <p:grpSpPr>
          <a:xfrm>
            <a:off x="1833052" y="2786595"/>
            <a:ext cx="8592884" cy="1035511"/>
            <a:chOff x="-1" y="-1"/>
            <a:chExt cx="8592882" cy="1035509"/>
          </a:xfrm>
        </p:grpSpPr>
        <p:sp>
          <p:nvSpPr>
            <p:cNvPr id="568" name="Rectangle"/>
            <p:cNvSpPr/>
            <p:nvPr/>
          </p:nvSpPr>
          <p:spPr>
            <a:xfrm>
              <a:off x="-1" y="-1"/>
              <a:ext cx="8592882" cy="1035509"/>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sz="2000">
                  <a:solidFill>
                    <a:srgbClr val="10253F"/>
                  </a:solidFill>
                  <a:latin typeface="+mn-lt"/>
                  <a:ea typeface="+mn-ea"/>
                  <a:cs typeface="+mn-cs"/>
                  <a:sym typeface="Source Sans Pro Regular"/>
                </a:defRPr>
              </a:pPr>
              <a:endParaRPr/>
            </a:p>
          </p:txBody>
        </p:sp>
        <p:sp>
          <p:nvSpPr>
            <p:cNvPr id="569" name="Misinformation is....incorrect information spread by people without the intent to deceive, for example through a misunderstanding."/>
            <p:cNvSpPr txBox="1"/>
            <p:nvPr/>
          </p:nvSpPr>
          <p:spPr>
            <a:xfrm>
              <a:off x="45724" y="-1"/>
              <a:ext cx="8501431" cy="3692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endParaRPr dirty="0"/>
            </a:p>
          </p:txBody>
        </p:sp>
      </p:grpSp>
      <p:grpSp>
        <p:nvGrpSpPr>
          <p:cNvPr id="573" name="Google Shape;1057;g77b047ae1b_1_135"/>
          <p:cNvGrpSpPr/>
          <p:nvPr/>
        </p:nvGrpSpPr>
        <p:grpSpPr>
          <a:xfrm>
            <a:off x="1799559" y="4219875"/>
            <a:ext cx="8672103" cy="1583894"/>
            <a:chOff x="-1" y="-1"/>
            <a:chExt cx="8672101" cy="1181893"/>
          </a:xfrm>
        </p:grpSpPr>
        <p:sp>
          <p:nvSpPr>
            <p:cNvPr id="571" name="Rectangle"/>
            <p:cNvSpPr/>
            <p:nvPr/>
          </p:nvSpPr>
          <p:spPr>
            <a:xfrm>
              <a:off x="-1" y="-1"/>
              <a:ext cx="8672101" cy="1181893"/>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a:solidFill>
                    <a:srgbClr val="10253F"/>
                  </a:solidFill>
                  <a:latin typeface="Arial"/>
                  <a:ea typeface="Arial"/>
                  <a:cs typeface="Arial"/>
                  <a:sym typeface="Arial"/>
                </a:defRPr>
              </a:pPr>
              <a:endParaRPr/>
            </a:p>
          </p:txBody>
        </p:sp>
        <p:sp>
          <p:nvSpPr>
            <p:cNvPr id="572" name="Disinformation is...incorrect information spread by people in order to deceive or manipulate others.  An example of this is ‘fake news’, which is disinformation disguised as news, often spread for political or economic gain."/>
            <p:cNvSpPr txBox="1"/>
            <p:nvPr/>
          </p:nvSpPr>
          <p:spPr>
            <a:xfrm>
              <a:off x="45724" y="-1"/>
              <a:ext cx="8580650" cy="110234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pPr algn="just">
                <a:buClr>
                  <a:srgbClr val="C00000"/>
                </a:buClr>
                <a:buSzPts val="2800"/>
              </a:pPr>
              <a:r>
                <a:rPr lang="fr" dirty="0">
                  <a:sym typeface="Calibri"/>
                </a:rPr>
                <a:t>La désinformation est …… une information incorrecte, diffusée par les personnes afin de tromper ou de manipuler les autres. Un exemple de ce phénomène sont les « fausses nouvelles », qui sont une désinformation déguisée en nouvelles, souvent diffusées à des fins politiques ou économiques.</a:t>
              </a:r>
            </a:p>
          </p:txBody>
        </p:sp>
      </p:grpSp>
      <p:grpSp>
        <p:nvGrpSpPr>
          <p:cNvPr id="576" name="Google Shape;1057;g77b047ae1b_1_135"/>
          <p:cNvGrpSpPr/>
          <p:nvPr/>
        </p:nvGrpSpPr>
        <p:grpSpPr>
          <a:xfrm>
            <a:off x="1876308" y="1389692"/>
            <a:ext cx="8518606" cy="1035511"/>
            <a:chOff x="0" y="-1"/>
            <a:chExt cx="8518605" cy="1035510"/>
          </a:xfrm>
        </p:grpSpPr>
        <p:sp>
          <p:nvSpPr>
            <p:cNvPr id="574" name="Rectangle"/>
            <p:cNvSpPr/>
            <p:nvPr/>
          </p:nvSpPr>
          <p:spPr>
            <a:xfrm>
              <a:off x="0" y="-1"/>
              <a:ext cx="8518605" cy="1035510"/>
            </a:xfrm>
            <a:prstGeom prst="rect">
              <a:avLst/>
            </a:prstGeom>
            <a:solidFill>
              <a:srgbClr val="AFC6FD"/>
            </a:solidFill>
            <a:ln w="12700" cap="flat">
              <a:noFill/>
              <a:miter lim="400000"/>
            </a:ln>
            <a:effectLst/>
          </p:spPr>
          <p:txBody>
            <a:bodyPr wrap="square" lIns="45719" tIns="45719" rIns="45719" bIns="45719" numCol="1" anchor="t">
              <a:noAutofit/>
            </a:bodyPr>
            <a:lstStyle/>
            <a:p>
              <a:pPr>
                <a:lnSpc>
                  <a:spcPct val="90000"/>
                </a:lnSpc>
                <a:defRPr sz="2000">
                  <a:solidFill>
                    <a:srgbClr val="10253F"/>
                  </a:solidFill>
                  <a:latin typeface="+mn-lt"/>
                  <a:ea typeface="+mn-ea"/>
                  <a:cs typeface="+mn-cs"/>
                  <a:sym typeface="Source Sans Pro Regular"/>
                </a:defRPr>
              </a:pPr>
              <a:endParaRPr/>
            </a:p>
          </p:txBody>
        </p:sp>
        <p:sp>
          <p:nvSpPr>
            <p:cNvPr id="575" name="Rumors are.....unverified information that can be spread intentionally or unintentionally."/>
            <p:cNvSpPr txBox="1"/>
            <p:nvPr/>
          </p:nvSpPr>
          <p:spPr>
            <a:xfrm>
              <a:off x="45725" y="-1"/>
              <a:ext cx="8427155" cy="64628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numCol="1" anchor="t">
              <a:spAutoFit/>
            </a:bodyPr>
            <a:lstStyle>
              <a:lvl1pPr>
                <a:lnSpc>
                  <a:spcPct val="90000"/>
                </a:lnSpc>
                <a:defRPr sz="2000">
                  <a:solidFill>
                    <a:srgbClr val="10253F"/>
                  </a:solidFill>
                  <a:latin typeface="+mn-lt"/>
                  <a:ea typeface="+mn-ea"/>
                  <a:cs typeface="+mn-cs"/>
                  <a:sym typeface="Source Sans Pro Regular"/>
                </a:defRPr>
              </a:lvl1pPr>
            </a:lstStyle>
            <a:p>
              <a:r>
                <a:rPr lang="fr" dirty="0"/>
                <a:t>Les rumeurs sont …… des informations non vérifiées qui peuvent être diffusées intentionnellement ou involontairement. </a:t>
              </a:r>
            </a:p>
          </p:txBody>
        </p:sp>
      </p:grpSp>
      <p:sp>
        <p:nvSpPr>
          <p:cNvPr id="2" name="Title 1">
            <a:extLst>
              <a:ext uri="{FF2B5EF4-FFF2-40B4-BE49-F238E27FC236}">
                <a16:creationId xmlns:a16="http://schemas.microsoft.com/office/drawing/2014/main" id="{14A99E1D-C87C-5D34-8414-8CC2E1C45482}"/>
              </a:ext>
            </a:extLst>
          </p:cNvPr>
          <p:cNvSpPr txBox="1">
            <a:spLocks/>
          </p:cNvSpPr>
          <p:nvPr/>
        </p:nvSpPr>
        <p:spPr>
          <a:xfrm>
            <a:off x="193720" y="-18288"/>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Qu’est</a:t>
            </a:r>
            <a:r>
              <a:rPr lang="en-US" b="1" dirty="0"/>
              <a:t> </a:t>
            </a:r>
            <a:r>
              <a:rPr lang="en-US" b="1" dirty="0" err="1"/>
              <a:t>ce</a:t>
            </a:r>
            <a:r>
              <a:rPr lang="en-US" b="1" dirty="0"/>
              <a:t> </a:t>
            </a:r>
            <a:r>
              <a:rPr lang="en-US" b="1" dirty="0" err="1"/>
              <a:t>qu’une</a:t>
            </a:r>
            <a:r>
              <a:rPr lang="en-US" b="1" dirty="0"/>
              <a:t> </a:t>
            </a:r>
            <a:r>
              <a:rPr lang="en-US" b="1" dirty="0" err="1"/>
              <a:t>rumeur</a:t>
            </a:r>
            <a:r>
              <a:rPr lang="en-US" b="1" dirty="0"/>
              <a:t>?</a:t>
            </a:r>
          </a:p>
        </p:txBody>
      </p:sp>
      <p:sp>
        <p:nvSpPr>
          <p:cNvPr id="3" name="Rectangle 2"/>
          <p:cNvSpPr/>
          <p:nvPr/>
        </p:nvSpPr>
        <p:spPr>
          <a:xfrm>
            <a:off x="1967758" y="3008886"/>
            <a:ext cx="8427156" cy="646331"/>
          </a:xfrm>
          <a:prstGeom prst="rect">
            <a:avLst/>
          </a:prstGeom>
        </p:spPr>
        <p:txBody>
          <a:bodyPr wrap="square">
            <a:spAutoFit/>
          </a:bodyPr>
          <a:lstStyle/>
          <a:p>
            <a:pPr algn="just">
              <a:lnSpc>
                <a:spcPct val="90000"/>
              </a:lnSpc>
              <a:buClr>
                <a:srgbClr val="C00000"/>
              </a:buClr>
              <a:buSzPts val="2800"/>
            </a:pPr>
            <a:r>
              <a:rPr lang="fr" sz="2000" dirty="0">
                <a:solidFill>
                  <a:srgbClr val="10253F"/>
                </a:solidFill>
                <a:latin typeface="+mn-lt"/>
                <a:ea typeface="+mn-ea"/>
                <a:cs typeface="+mn-cs"/>
                <a:sym typeface="Source Sans Pro Regular"/>
              </a:rPr>
              <a:t>La mésinformation est ….. une information erronée, diffusée par des personnes sans intention de tromper, par exemple par un malentendu.</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Google Shape;1065;g77b047ae1b_1_141"/>
          <p:cNvSpPr txBox="1">
            <a:spLocks noGrp="1"/>
          </p:cNvSpPr>
          <p:nvPr>
            <p:ph type="body" idx="1"/>
          </p:nvPr>
        </p:nvSpPr>
        <p:spPr>
          <a:xfrm>
            <a:off x="658368" y="844034"/>
            <a:ext cx="10972800" cy="4654071"/>
          </a:xfrm>
          <a:prstGeom prst="rect">
            <a:avLst/>
          </a:prstGeom>
        </p:spPr>
        <p:txBody>
          <a:bodyPr lIns="45699" tIns="45699" rIns="45699" bIns="45699">
            <a:normAutofit fontScale="92500"/>
          </a:bodyPr>
          <a:lstStyle/>
          <a:p>
            <a:pPr lvl="0" defTabSz="274854">
              <a:lnSpc>
                <a:spcPct val="120000"/>
              </a:lnSpc>
              <a:spcBef>
                <a:spcPts val="0"/>
              </a:spcBef>
              <a:defRPr sz="2280">
                <a:solidFill>
                  <a:schemeClr val="accent3"/>
                </a:solidFill>
                <a:latin typeface="Source Sans Pro Bold"/>
                <a:ea typeface="Source Sans Pro Bold"/>
                <a:cs typeface="Source Sans Pro Bold"/>
                <a:sym typeface="Source Sans Pro Bold"/>
              </a:defRPr>
            </a:pPr>
            <a:r>
              <a:rPr lang="fr-FR" sz="2280" dirty="0">
                <a:solidFill>
                  <a:srgbClr val="C00000"/>
                </a:solidFill>
                <a:ea typeface="Source Sans Pro Bold"/>
                <a:cs typeface="Source Sans Pro Bold"/>
              </a:rPr>
              <a:t>Nous devons travailler avec les rumeurs parce que :</a:t>
            </a:r>
          </a:p>
          <a:p>
            <a:pPr marL="241300" lvl="0" indent="-241300" defTabSz="274854">
              <a:lnSpc>
                <a:spcPct val="120000"/>
              </a:lnSpc>
              <a:spcBef>
                <a:spcPts val="0"/>
              </a:spcBef>
              <a:buClr>
                <a:srgbClr val="C00000"/>
              </a:buClr>
              <a:buSzPct val="100000"/>
              <a:buFontTx/>
              <a:buChar char="•"/>
              <a:defRPr sz="2280"/>
            </a:pPr>
            <a:r>
              <a:rPr lang="fr-FR" sz="2280" dirty="0"/>
              <a:t>Elles peuvent avoir des effets catastrophiques pour les communautés et les organisations.</a:t>
            </a:r>
          </a:p>
          <a:p>
            <a:pPr marL="241300" indent="-241300" defTabSz="274854">
              <a:lnSpc>
                <a:spcPct val="120000"/>
              </a:lnSpc>
              <a:spcBef>
                <a:spcPts val="0"/>
              </a:spcBef>
              <a:buClr>
                <a:srgbClr val="C00000"/>
              </a:buClr>
              <a:buSzPct val="100000"/>
              <a:buFontTx/>
              <a:buChar char="•"/>
              <a:defRPr sz="2280"/>
            </a:pPr>
            <a:r>
              <a:rPr lang="fr-FR" sz="2280" dirty="0"/>
              <a:t> Dans un contexte d’urgence sanitaire, les rumeurs peuvent menacer des vies.  </a:t>
            </a:r>
          </a:p>
          <a:p>
            <a:pPr marL="241300" indent="-241300" defTabSz="274854">
              <a:lnSpc>
                <a:spcPct val="120000"/>
              </a:lnSpc>
              <a:spcBef>
                <a:spcPts val="0"/>
              </a:spcBef>
              <a:buClr>
                <a:srgbClr val="C00000"/>
              </a:buClr>
              <a:buSzPct val="100000"/>
              <a:buFontTx/>
              <a:buChar char="•"/>
              <a:defRPr sz="2280"/>
            </a:pPr>
            <a:r>
              <a:rPr lang="fr-FR" sz="2280" dirty="0"/>
              <a:t>Elles peuvent créer de la souffrance ou de la colère et provoquer des comportements nuisibles ou des réactions violentes. </a:t>
            </a:r>
          </a:p>
          <a:p>
            <a:pPr marL="241300" indent="-241300" defTabSz="274854">
              <a:lnSpc>
                <a:spcPct val="120000"/>
              </a:lnSpc>
              <a:spcBef>
                <a:spcPts val="0"/>
              </a:spcBef>
              <a:buClr>
                <a:srgbClr val="C00000"/>
              </a:buClr>
              <a:buSzPct val="100000"/>
              <a:buFontTx/>
              <a:buChar char="•"/>
              <a:defRPr sz="2280"/>
            </a:pPr>
            <a:r>
              <a:rPr lang="fr-FR" sz="2280" dirty="0"/>
              <a:t>Les gens ne sont pas en mesure de  faire des choix éclairés.</a:t>
            </a:r>
          </a:p>
          <a:p>
            <a:pPr marL="241300" lvl="0" indent="-241300" defTabSz="274854">
              <a:lnSpc>
                <a:spcPct val="120000"/>
              </a:lnSpc>
              <a:spcBef>
                <a:spcPts val="0"/>
              </a:spcBef>
              <a:buClr>
                <a:srgbClr val="C00000"/>
              </a:buClr>
              <a:buSzPct val="100000"/>
              <a:buFontTx/>
              <a:buChar char="•"/>
              <a:defRPr sz="2280"/>
            </a:pPr>
            <a:endParaRPr lang="fr-FR" sz="2280" dirty="0"/>
          </a:p>
          <a:p>
            <a:pPr lvl="0" defTabSz="274854">
              <a:lnSpc>
                <a:spcPct val="120000"/>
              </a:lnSpc>
              <a:spcBef>
                <a:spcPts val="0"/>
              </a:spcBef>
              <a:buClr>
                <a:srgbClr val="C00000"/>
              </a:buClr>
              <a:buSzPct val="100000"/>
              <a:defRPr sz="2280"/>
            </a:pPr>
            <a:r>
              <a:rPr lang="fr-FR" sz="2280" dirty="0"/>
              <a:t>Pour toutes ces raisons, les rumeurs ne peuvent être ignorées; elles doivent être surveillées et gérées. Les rumeurs offrent également une opportunité dans la mesure où elles constituent une forme de </a:t>
            </a:r>
            <a:r>
              <a:rPr lang="fr-FR" sz="2280" dirty="0" err="1"/>
              <a:t>rétroinformation</a:t>
            </a:r>
            <a:r>
              <a:rPr lang="fr-FR" sz="2280" dirty="0"/>
              <a:t> sur les actions entreprises.</a:t>
            </a:r>
          </a:p>
        </p:txBody>
      </p:sp>
      <p:sp>
        <p:nvSpPr>
          <p:cNvPr id="584" name="Google Shape;1067;g77b047ae1b_1_141"/>
          <p:cNvSpPr txBox="1"/>
          <p:nvPr/>
        </p:nvSpPr>
        <p:spPr>
          <a:xfrm>
            <a:off x="5138663" y="6297194"/>
            <a:ext cx="1914674" cy="2461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sz="1400">
                <a:latin typeface="+mn-lt"/>
                <a:ea typeface="+mn-ea"/>
                <a:cs typeface="+mn-cs"/>
                <a:sym typeface="Source Sans Pro Regular"/>
              </a:defRPr>
            </a:lvl1pPr>
          </a:lstStyle>
          <a:p>
            <a:r>
              <a:rPr sz="1000" dirty="0"/>
              <a:t>Rumor has it, CDAC network, 2017</a:t>
            </a:r>
          </a:p>
        </p:txBody>
      </p:sp>
      <p:sp>
        <p:nvSpPr>
          <p:cNvPr id="2" name="Title 1">
            <a:extLst>
              <a:ext uri="{FF2B5EF4-FFF2-40B4-BE49-F238E27FC236}">
                <a16:creationId xmlns:a16="http://schemas.microsoft.com/office/drawing/2014/main" id="{6438FD3D-9AE5-3E52-9637-82DFD32F3130}"/>
              </a:ext>
            </a:extLst>
          </p:cNvPr>
          <p:cNvSpPr txBox="1">
            <a:spLocks/>
          </p:cNvSpPr>
          <p:nvPr/>
        </p:nvSpPr>
        <p:spPr>
          <a:xfrm>
            <a:off x="0" y="0"/>
            <a:ext cx="8851392" cy="676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Pourquoi</a:t>
            </a:r>
            <a:r>
              <a:rPr lang="en-US" b="1" dirty="0"/>
              <a:t> </a:t>
            </a:r>
            <a:r>
              <a:rPr lang="en-US" b="1" dirty="0" err="1"/>
              <a:t>faut-il</a:t>
            </a:r>
            <a:r>
              <a:rPr lang="en-US" b="1" dirty="0"/>
              <a:t> faire face aux </a:t>
            </a:r>
            <a:r>
              <a:rPr lang="en-US" b="1" dirty="0" err="1"/>
              <a:t>rumeurs</a:t>
            </a:r>
            <a:r>
              <a:rPr lang="en-US" b="1" dirty="0"/>
              <a:t>?</a:t>
            </a:r>
          </a:p>
        </p:txBody>
      </p:sp>
      <p:sp>
        <p:nvSpPr>
          <p:cNvPr id="7" name="Google Shape;1066;g77b047ae1b_1_141"/>
          <p:cNvSpPr txBox="1"/>
          <p:nvPr>
            <p:custDataLst>
              <p:tags r:id="rId1"/>
            </p:custDataLst>
          </p:nvPr>
        </p:nvSpPr>
        <p:spPr>
          <a:xfrm>
            <a:off x="658368" y="5241706"/>
            <a:ext cx="10625328" cy="1055488"/>
          </a:xfrm>
          <a:prstGeom prst="rect">
            <a:avLst/>
          </a:prstGeom>
          <a:noFill/>
          <a:ln>
            <a:noFill/>
          </a:ln>
        </p:spPr>
        <p:txBody>
          <a:bodyPr spcFirstLastPara="1" wrap="square" lIns="91425" tIns="45700" rIns="91425" bIns="45700" rtlCol="0" anchor="t" anchorCtr="0">
            <a:noAutofit/>
          </a:bodyPr>
          <a:lstStyle/>
          <a:p>
            <a:pPr algn="ctr"/>
            <a:r>
              <a:rPr lang="fr" i="1" dirty="0">
                <a:solidFill>
                  <a:srgbClr val="C00000"/>
                </a:solidFill>
                <a:latin typeface="+mn-lt"/>
                <a:sym typeface="Calibri"/>
              </a:rPr>
              <a:t>La question n’est pas de savoir si des rumeurs se répandront quand les gens seront confrontés à la crise : il y en aura toujours. </a:t>
            </a:r>
            <a:endParaRPr lang="en-US" i="1" dirty="0">
              <a:solidFill>
                <a:srgbClr val="C00000"/>
              </a:solidFill>
              <a:latin typeface="+mn-lt"/>
            </a:endParaRPr>
          </a:p>
          <a:p>
            <a:pPr marL="0" marR="0" lvl="0" indent="0" algn="ctr" rtl="0">
              <a:spcBef>
                <a:spcPts val="0"/>
              </a:spcBef>
              <a:spcAft>
                <a:spcPts val="0"/>
              </a:spcAft>
              <a:buNone/>
            </a:pPr>
            <a:r>
              <a:rPr lang="fr" i="1" dirty="0">
                <a:solidFill>
                  <a:srgbClr val="C00000"/>
                </a:solidFill>
                <a:latin typeface="+mn-lt"/>
                <a:sym typeface="Calibri"/>
              </a:rPr>
              <a:t>La question est plutôt celle de savoir : comment allons-nous nous engager et travailler avec </a:t>
            </a:r>
            <a:r>
              <a:rPr lang="en-US" i="1" dirty="0">
                <a:solidFill>
                  <a:srgbClr val="C00000"/>
                </a:solidFill>
                <a:latin typeface="+mn-lt"/>
                <a:sym typeface="Calibri"/>
              </a:rPr>
              <a:t>les gens</a:t>
            </a:r>
            <a:r>
              <a:rPr lang="fr" i="1" dirty="0">
                <a:solidFill>
                  <a:srgbClr val="C00000"/>
                </a:solidFill>
                <a:latin typeface="+mn-lt"/>
                <a:sym typeface="Calibri"/>
              </a:rPr>
              <a:t> ?</a:t>
            </a:r>
            <a:endParaRPr i="1" dirty="0">
              <a:solidFill>
                <a:srgbClr val="C00000"/>
              </a:solidFill>
              <a:latin typeface="+mn-lt"/>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Google Shape;1136;g77b047ae1b_1_395"/>
          <p:cNvSpPr txBox="1">
            <a:spLocks noGrp="1"/>
          </p:cNvSpPr>
          <p:nvPr>
            <p:ph type="body" idx="1"/>
          </p:nvPr>
        </p:nvSpPr>
        <p:spPr>
          <a:xfrm>
            <a:off x="1060554" y="1148678"/>
            <a:ext cx="9010189" cy="4426241"/>
          </a:xfrm>
          <a:prstGeom prst="rect">
            <a:avLst/>
          </a:prstGeom>
        </p:spPr>
        <p:txBody>
          <a:bodyPr lIns="45699" tIns="45699" rIns="45699" bIns="45699">
            <a:normAutofit/>
          </a:bodyPr>
          <a:lstStyle/>
          <a:p>
            <a:pPr marL="228600" lvl="0" indent="-209550" algn="just">
              <a:spcBef>
                <a:spcPts val="0"/>
              </a:spcBef>
              <a:buClr>
                <a:schemeClr val="dk1"/>
              </a:buClr>
              <a:buSzPts val="2500"/>
              <a:buChar char="•"/>
            </a:pPr>
            <a:r>
              <a:rPr lang="fr-FR" dirty="0"/>
              <a:t>Être plus </a:t>
            </a:r>
            <a:r>
              <a:rPr lang="fr-FR" dirty="0">
                <a:solidFill>
                  <a:schemeClr val="accent2"/>
                </a:solidFill>
              </a:rPr>
              <a:t>à l’écoute </a:t>
            </a:r>
            <a:r>
              <a:rPr lang="fr-FR" dirty="0"/>
              <a:t>des rumeurs et intégrer quelques </a:t>
            </a:r>
            <a:r>
              <a:rPr lang="fr-FR" dirty="0">
                <a:solidFill>
                  <a:schemeClr val="accent2"/>
                </a:solidFill>
              </a:rPr>
              <a:t>étapes directes </a:t>
            </a:r>
            <a:r>
              <a:rPr lang="fr-FR" dirty="0"/>
              <a:t>dans votre travail est une manière forte de commencer à aborder les rumeurs. </a:t>
            </a:r>
          </a:p>
          <a:p>
            <a:pPr marL="228600" lvl="0" indent="-209550" algn="just">
              <a:spcBef>
                <a:spcPts val="1000"/>
              </a:spcBef>
              <a:buClr>
                <a:schemeClr val="dk1"/>
              </a:buClr>
              <a:buSzPts val="2500"/>
              <a:buChar char="•"/>
            </a:pPr>
            <a:r>
              <a:rPr lang="fr-FR" dirty="0"/>
              <a:t>Un cycle de conversation et </a:t>
            </a:r>
            <a:r>
              <a:rPr lang="fr-FR" dirty="0">
                <a:solidFill>
                  <a:schemeClr val="accent2"/>
                </a:solidFill>
              </a:rPr>
              <a:t>d’écoute</a:t>
            </a:r>
            <a:r>
              <a:rPr lang="fr-FR" dirty="0"/>
              <a:t> pour identifier les rumeurs, </a:t>
            </a:r>
            <a:r>
              <a:rPr lang="fr-FR" dirty="0">
                <a:solidFill>
                  <a:schemeClr val="accent2"/>
                </a:solidFill>
              </a:rPr>
              <a:t>vérifier</a:t>
            </a:r>
            <a:r>
              <a:rPr lang="fr-FR" dirty="0">
                <a:solidFill>
                  <a:schemeClr val="accent1"/>
                </a:solidFill>
              </a:rPr>
              <a:t> </a:t>
            </a:r>
            <a:r>
              <a:rPr lang="fr-FR" dirty="0"/>
              <a:t>les faits qui les sous-tendent et </a:t>
            </a:r>
            <a:r>
              <a:rPr lang="fr-FR" dirty="0">
                <a:solidFill>
                  <a:schemeClr val="accent1"/>
                </a:solidFill>
              </a:rPr>
              <a:t>e</a:t>
            </a:r>
            <a:r>
              <a:rPr lang="fr-FR" dirty="0">
                <a:solidFill>
                  <a:schemeClr val="accent2"/>
                </a:solidFill>
              </a:rPr>
              <a:t>ngager</a:t>
            </a:r>
            <a:r>
              <a:rPr lang="fr-FR" dirty="0">
                <a:solidFill>
                  <a:schemeClr val="accent1"/>
                </a:solidFill>
              </a:rPr>
              <a:t> </a:t>
            </a:r>
            <a:r>
              <a:rPr lang="fr-FR" dirty="0"/>
              <a:t>les communautés avec de nouveaux récits peut donner lieu à une nouvelle manière de travailler pour contrer les rumeurs. </a:t>
            </a:r>
          </a:p>
          <a:p>
            <a:pPr marL="228600" lvl="0" indent="-209550" algn="just">
              <a:spcBef>
                <a:spcPts val="1000"/>
              </a:spcBef>
              <a:buClr>
                <a:schemeClr val="dk1"/>
              </a:buClr>
              <a:buSzPts val="2500"/>
              <a:buChar char="•"/>
            </a:pPr>
            <a:r>
              <a:rPr lang="fr-FR" dirty="0"/>
              <a:t>Envisager cette approche en </a:t>
            </a:r>
            <a:r>
              <a:rPr lang="fr-FR" dirty="0">
                <a:solidFill>
                  <a:schemeClr val="accent2"/>
                </a:solidFill>
              </a:rPr>
              <a:t>coordination</a:t>
            </a:r>
            <a:r>
              <a:rPr lang="fr-FR" dirty="0"/>
              <a:t> avec d’autres acteurs et tirer parti de </a:t>
            </a:r>
            <a:r>
              <a:rPr lang="fr-FR" dirty="0">
                <a:solidFill>
                  <a:schemeClr val="accent1"/>
                </a:solidFill>
              </a:rPr>
              <a:t>l</a:t>
            </a:r>
            <a:r>
              <a:rPr lang="fr-FR" dirty="0">
                <a:solidFill>
                  <a:schemeClr val="accent2"/>
                </a:solidFill>
              </a:rPr>
              <a:t>’expertise</a:t>
            </a:r>
            <a:r>
              <a:rPr lang="fr-FR" dirty="0"/>
              <a:t> des partenaires améliorera le processus.</a:t>
            </a:r>
          </a:p>
          <a:p>
            <a:pPr marL="228600" lvl="0" indent="-209550" algn="just">
              <a:spcBef>
                <a:spcPts val="1000"/>
              </a:spcBef>
              <a:buClr>
                <a:schemeClr val="accent1"/>
              </a:buClr>
              <a:buSzPts val="2500"/>
              <a:buChar char="•"/>
            </a:pPr>
            <a:r>
              <a:rPr lang="fr-FR" dirty="0">
                <a:solidFill>
                  <a:schemeClr val="accent2"/>
                </a:solidFill>
              </a:rPr>
              <a:t>Faire un suivi </a:t>
            </a:r>
            <a:r>
              <a:rPr lang="fr-FR" dirty="0"/>
              <a:t>et recueillir les </a:t>
            </a:r>
            <a:r>
              <a:rPr lang="fr-FR" dirty="0" err="1"/>
              <a:t>rétroinformations</a:t>
            </a:r>
            <a:r>
              <a:rPr lang="fr-FR" dirty="0"/>
              <a:t> des communautés.</a:t>
            </a:r>
          </a:p>
        </p:txBody>
      </p:sp>
      <p:sp>
        <p:nvSpPr>
          <p:cNvPr id="590" name="Google Shape;1137;g77b047ae1b_1_395"/>
          <p:cNvSpPr txBox="1"/>
          <p:nvPr/>
        </p:nvSpPr>
        <p:spPr>
          <a:xfrm>
            <a:off x="2834455" y="6223200"/>
            <a:ext cx="5462386" cy="3077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699" tIns="45699" rIns="45699" bIns="45699">
            <a:spAutoFit/>
          </a:bodyPr>
          <a:lstStyle>
            <a:lvl1pPr>
              <a:defRPr>
                <a:solidFill>
                  <a:schemeClr val="accent3"/>
                </a:solidFill>
                <a:latin typeface="+mn-lt"/>
                <a:ea typeface="+mn-ea"/>
                <a:cs typeface="+mn-cs"/>
                <a:sym typeface="Source Sans Pro Regular"/>
              </a:defRPr>
            </a:lvl1pPr>
          </a:lstStyle>
          <a:p>
            <a:pPr lvl="0" algn="ctr"/>
            <a:r>
              <a:rPr lang="fr-FR" sz="1400" dirty="0">
                <a:sym typeface="Calibri"/>
              </a:rPr>
              <a:t>Le bruit court : un guide pratique pour faire face aux rumeurs</a:t>
            </a:r>
            <a:endParaRPr lang="fr-FR" sz="1400" dirty="0"/>
          </a:p>
        </p:txBody>
      </p:sp>
      <p:sp>
        <p:nvSpPr>
          <p:cNvPr id="2" name="Title 1">
            <a:extLst>
              <a:ext uri="{FF2B5EF4-FFF2-40B4-BE49-F238E27FC236}">
                <a16:creationId xmlns:a16="http://schemas.microsoft.com/office/drawing/2014/main" id="{775139F1-DE23-5F6E-4E2F-179FB388300B}"/>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Gérer</a:t>
            </a:r>
            <a:r>
              <a:rPr lang="en-US" b="1" dirty="0"/>
              <a:t> les </a:t>
            </a:r>
            <a:r>
              <a:rPr lang="en-US" b="1" dirty="0" err="1"/>
              <a:t>rumeurs</a:t>
            </a:r>
            <a:endParaRPr lang="en-US" b="1" dirty="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Text Placeholder 2"/>
          <p:cNvSpPr txBox="1">
            <a:spLocks noGrp="1"/>
          </p:cNvSpPr>
          <p:nvPr>
            <p:ph type="body" idx="1"/>
          </p:nvPr>
        </p:nvSpPr>
        <p:spPr>
          <a:xfrm>
            <a:off x="731520" y="1101964"/>
            <a:ext cx="9951980" cy="2176480"/>
          </a:xfrm>
          <a:prstGeom prst="rect">
            <a:avLst/>
          </a:prstGeom>
        </p:spPr>
        <p:txBody>
          <a:bodyPr>
            <a:normAutofit fontScale="92500"/>
          </a:bodyPr>
          <a:lstStyle/>
          <a:p>
            <a:pPr marL="240631" indent="-240631">
              <a:buClr>
                <a:schemeClr val="accent3"/>
              </a:buClr>
              <a:buSzPct val="100000"/>
              <a:buFontTx/>
              <a:buChar char="•"/>
            </a:pPr>
            <a:r>
              <a:rPr lang="fr" dirty="0"/>
              <a:t>Une bonne pratique consiste à documenter les rumeurs dans un « registre des rumeurs » qui vous permet d’enregistrer les détails des rumeurs, de les classer et de noter les mesures subséquentes prises.
 Tenir un registre des rumeurs vous permettra d’analyser les tendances, les modèles et les problèmes récurrents ainsi que de partager des informations avec d’autres organisations travaillant dans la communauté. </a:t>
            </a:r>
          </a:p>
        </p:txBody>
      </p:sp>
      <p:sp>
        <p:nvSpPr>
          <p:cNvPr id="2" name="Title 1">
            <a:extLst>
              <a:ext uri="{FF2B5EF4-FFF2-40B4-BE49-F238E27FC236}">
                <a16:creationId xmlns:a16="http://schemas.microsoft.com/office/drawing/2014/main" id="{9628651E-D85C-BA18-C0E3-F999C7FCF297}"/>
              </a:ext>
            </a:extLst>
          </p:cNvPr>
          <p:cNvSpPr txBox="1">
            <a:spLocks/>
          </p:cNvSpPr>
          <p:nvPr/>
        </p:nvSpPr>
        <p:spPr>
          <a:xfrm>
            <a:off x="138856" y="-12747"/>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 b="1" dirty="0"/>
              <a:t>Outil – Registre des rumeurs</a:t>
            </a:r>
            <a:endParaRPr lang="en-US" b="1" dirty="0"/>
          </a:p>
        </p:txBody>
      </p:sp>
      <p:graphicFrame>
        <p:nvGraphicFramePr>
          <p:cNvPr id="5" name="Table 3"/>
          <p:cNvGraphicFramePr>
            <a:graphicFrameLocks noGrp="1"/>
          </p:cNvGraphicFramePr>
          <p:nvPr>
            <p:extLst>
              <p:ext uri="{D42A27DB-BD31-4B8C-83A1-F6EECF244321}">
                <p14:modId xmlns:p14="http://schemas.microsoft.com/office/powerpoint/2010/main" val="638107021"/>
              </p:ext>
            </p:extLst>
          </p:nvPr>
        </p:nvGraphicFramePr>
        <p:xfrm>
          <a:off x="1918208" y="3642267"/>
          <a:ext cx="8524240" cy="2065867"/>
        </p:xfrm>
        <a:graphic>
          <a:graphicData uri="http://schemas.openxmlformats.org/drawingml/2006/table">
            <a:tbl>
              <a:tblPr firstRow="1" firstCol="1" bandRow="1"/>
              <a:tblGrid>
                <a:gridCol w="955104">
                  <a:extLst>
                    <a:ext uri="{9D8B030D-6E8A-4147-A177-3AD203B41FA5}">
                      <a16:colId xmlns:a16="http://schemas.microsoft.com/office/drawing/2014/main" val="1000216034"/>
                    </a:ext>
                  </a:extLst>
                </a:gridCol>
                <a:gridCol w="946253">
                  <a:extLst>
                    <a:ext uri="{9D8B030D-6E8A-4147-A177-3AD203B41FA5}">
                      <a16:colId xmlns:a16="http://schemas.microsoft.com/office/drawing/2014/main" val="3709078795"/>
                    </a:ext>
                  </a:extLst>
                </a:gridCol>
                <a:gridCol w="1001133">
                  <a:extLst>
                    <a:ext uri="{9D8B030D-6E8A-4147-A177-3AD203B41FA5}">
                      <a16:colId xmlns:a16="http://schemas.microsoft.com/office/drawing/2014/main" val="1525344205"/>
                    </a:ext>
                  </a:extLst>
                </a:gridCol>
                <a:gridCol w="967497">
                  <a:extLst>
                    <a:ext uri="{9D8B030D-6E8A-4147-A177-3AD203B41FA5}">
                      <a16:colId xmlns:a16="http://schemas.microsoft.com/office/drawing/2014/main" val="3980491267"/>
                    </a:ext>
                  </a:extLst>
                </a:gridCol>
                <a:gridCol w="1048048">
                  <a:extLst>
                    <a:ext uri="{9D8B030D-6E8A-4147-A177-3AD203B41FA5}">
                      <a16:colId xmlns:a16="http://schemas.microsoft.com/office/drawing/2014/main" val="1153853431"/>
                    </a:ext>
                  </a:extLst>
                </a:gridCol>
                <a:gridCol w="1110895">
                  <a:extLst>
                    <a:ext uri="{9D8B030D-6E8A-4147-A177-3AD203B41FA5}">
                      <a16:colId xmlns:a16="http://schemas.microsoft.com/office/drawing/2014/main" val="1139572631"/>
                    </a:ext>
                  </a:extLst>
                </a:gridCol>
                <a:gridCol w="1356089">
                  <a:extLst>
                    <a:ext uri="{9D8B030D-6E8A-4147-A177-3AD203B41FA5}">
                      <a16:colId xmlns:a16="http://schemas.microsoft.com/office/drawing/2014/main" val="1673038564"/>
                    </a:ext>
                  </a:extLst>
                </a:gridCol>
                <a:gridCol w="1139221">
                  <a:extLst>
                    <a:ext uri="{9D8B030D-6E8A-4147-A177-3AD203B41FA5}">
                      <a16:colId xmlns:a16="http://schemas.microsoft.com/office/drawing/2014/main" val="1091020666"/>
                    </a:ext>
                  </a:extLst>
                </a:gridCol>
              </a:tblGrid>
              <a:tr h="590247">
                <a:tc>
                  <a:txBody>
                    <a:bodyPr/>
                    <a:lstStyle/>
                    <a:p>
                      <a:pPr marL="0" marR="0">
                        <a:lnSpc>
                          <a:spcPct val="107000"/>
                        </a:lnSpc>
                        <a:spcBef>
                          <a:spcPts val="0"/>
                        </a:spcBef>
                        <a:spcAft>
                          <a:spcPts val="0"/>
                        </a:spcAft>
                      </a:pPr>
                      <a:r>
                        <a:rPr lang="fr-CA" sz="1400" b="1" dirty="0">
                          <a:solidFill>
                            <a:srgbClr val="0070C0"/>
                          </a:solidFill>
                          <a:effectLst/>
                        </a:rPr>
                        <a:t>Date</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Lieu</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Rumeur</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Canal</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Évaluation</a:t>
                      </a:r>
                      <a:r>
                        <a:rPr lang="fr-CA" sz="1400" b="1" baseline="0" dirty="0">
                          <a:solidFill>
                            <a:srgbClr val="0070C0"/>
                          </a:solidFill>
                          <a:effectLst/>
                        </a:rPr>
                        <a:t> du </a:t>
                      </a:r>
                      <a:r>
                        <a:rPr lang="fr-CA" sz="1400" b="1" dirty="0">
                          <a:solidFill>
                            <a:srgbClr val="0070C0"/>
                          </a:solidFill>
                          <a:effectLst/>
                        </a:rPr>
                        <a:t>risque</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Statut de vérification</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a:solidFill>
                            <a:srgbClr val="0070C0"/>
                          </a:solidFill>
                          <a:effectLst/>
                        </a:rPr>
                        <a:t>Activités d’engagement</a:t>
                      </a:r>
                      <a:endParaRPr lang="fr-CA" sz="1400" b="1">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b="1" dirty="0">
                          <a:solidFill>
                            <a:srgbClr val="0070C0"/>
                          </a:solidFill>
                          <a:effectLst/>
                        </a:rPr>
                        <a:t>Suivi des résultats</a:t>
                      </a:r>
                      <a:endParaRPr lang="fr-CA" sz="1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04736171"/>
                  </a:ext>
                </a:extLst>
              </a:tr>
              <a:tr h="1475620">
                <a:tc>
                  <a:txBody>
                    <a:bodyPr/>
                    <a:lstStyle/>
                    <a:p>
                      <a:pPr marL="0" marR="0">
                        <a:lnSpc>
                          <a:spcPct val="107000"/>
                        </a:lnSpc>
                        <a:spcBef>
                          <a:spcPts val="0"/>
                        </a:spcBef>
                        <a:spcAft>
                          <a:spcPts val="0"/>
                        </a:spcAft>
                      </a:pPr>
                      <a:r>
                        <a:rPr lang="fr-CA" sz="1400" b="1" dirty="0">
                          <a:solidFill>
                            <a:schemeClr val="tx1"/>
                          </a:solidFill>
                          <a:effectLst/>
                        </a:rPr>
                        <a:t>Quand la rumeur a-t-elle été entendue ?</a:t>
                      </a:r>
                      <a:endParaRPr lang="fr-CA"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Où a-t-elle été entendue ?</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Détails de la rumeur</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Comment la rumeur a-t-elle été entendue ?</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Faible</a:t>
                      </a:r>
                    </a:p>
                    <a:p>
                      <a:pPr marL="0" marR="0">
                        <a:lnSpc>
                          <a:spcPct val="107000"/>
                        </a:lnSpc>
                        <a:spcBef>
                          <a:spcPts val="0"/>
                        </a:spcBef>
                        <a:spcAft>
                          <a:spcPts val="0"/>
                        </a:spcAft>
                      </a:pPr>
                      <a:r>
                        <a:rPr lang="fr-CA" sz="1400" dirty="0">
                          <a:solidFill>
                            <a:schemeClr val="tx1">
                              <a:lumMod val="75000"/>
                              <a:lumOff val="25000"/>
                            </a:schemeClr>
                          </a:solidFill>
                          <a:effectLst/>
                        </a:rPr>
                        <a:t>Moyen</a:t>
                      </a:r>
                    </a:p>
                    <a:p>
                      <a:pPr marL="0" marR="0">
                        <a:lnSpc>
                          <a:spcPct val="107000"/>
                        </a:lnSpc>
                        <a:spcBef>
                          <a:spcPts val="0"/>
                        </a:spcBef>
                        <a:spcAft>
                          <a:spcPts val="0"/>
                        </a:spcAft>
                      </a:pPr>
                      <a:r>
                        <a:rPr lang="fr-CA" sz="1400" dirty="0">
                          <a:solidFill>
                            <a:schemeClr val="tx1">
                              <a:lumMod val="75000"/>
                              <a:lumOff val="25000"/>
                            </a:schemeClr>
                          </a:solidFill>
                          <a:effectLst/>
                        </a:rPr>
                        <a:t>Élevé</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 </a:t>
                      </a:r>
                    </a:p>
                    <a:p>
                      <a:pPr marL="0" marR="0">
                        <a:lnSpc>
                          <a:spcPct val="107000"/>
                        </a:lnSpc>
                        <a:spcBef>
                          <a:spcPts val="0"/>
                        </a:spcBef>
                        <a:spcAft>
                          <a:spcPts val="0"/>
                        </a:spcAft>
                      </a:pPr>
                      <a:r>
                        <a:rPr lang="fr-CA" sz="1400" dirty="0">
                          <a:solidFill>
                            <a:schemeClr val="tx1">
                              <a:lumMod val="75000"/>
                              <a:lumOff val="25000"/>
                            </a:schemeClr>
                          </a:solidFill>
                          <a:effectLst/>
                        </a:rPr>
                        <a:t>Vraie</a:t>
                      </a:r>
                    </a:p>
                    <a:p>
                      <a:pPr marL="0" marR="0">
                        <a:lnSpc>
                          <a:spcPct val="107000"/>
                        </a:lnSpc>
                        <a:spcBef>
                          <a:spcPts val="0"/>
                        </a:spcBef>
                        <a:spcAft>
                          <a:spcPts val="0"/>
                        </a:spcAft>
                      </a:pPr>
                      <a:r>
                        <a:rPr lang="fr-CA" sz="1400" dirty="0">
                          <a:solidFill>
                            <a:schemeClr val="tx1">
                              <a:lumMod val="75000"/>
                              <a:lumOff val="25000"/>
                            </a:schemeClr>
                          </a:solidFill>
                          <a:effectLst/>
                        </a:rPr>
                        <a:t>Fausse</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Détails relatifs à l’implication de la communauté -</a:t>
                      </a:r>
                      <a:r>
                        <a:rPr lang="fr-CA" sz="1400" baseline="0" dirty="0">
                          <a:solidFill>
                            <a:schemeClr val="tx1">
                              <a:lumMod val="75000"/>
                              <a:lumOff val="25000"/>
                            </a:schemeClr>
                          </a:solidFill>
                          <a:effectLst/>
                        </a:rPr>
                        <a:t> </a:t>
                      </a:r>
                      <a:r>
                        <a:rPr lang="fr-CA" sz="1400" dirty="0">
                          <a:solidFill>
                            <a:schemeClr val="tx1">
                              <a:lumMod val="75000"/>
                              <a:lumOff val="25000"/>
                            </a:schemeClr>
                          </a:solidFill>
                          <a:effectLst/>
                        </a:rPr>
                        <a:t>qui,</a:t>
                      </a:r>
                      <a:r>
                        <a:rPr lang="fr-CA" sz="1400" baseline="0" dirty="0">
                          <a:solidFill>
                            <a:schemeClr val="tx1">
                              <a:lumMod val="75000"/>
                              <a:lumOff val="25000"/>
                            </a:schemeClr>
                          </a:solidFill>
                          <a:effectLst/>
                        </a:rPr>
                        <a:t> </a:t>
                      </a:r>
                      <a:r>
                        <a:rPr lang="fr-CA" sz="1400" dirty="0">
                          <a:solidFill>
                            <a:schemeClr val="tx1">
                              <a:lumMod val="75000"/>
                              <a:lumOff val="25000"/>
                            </a:schemeClr>
                          </a:solidFill>
                          <a:effectLst/>
                        </a:rPr>
                        <a:t>quoi, quand, où et comment</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fr-CA" sz="1400" dirty="0">
                          <a:solidFill>
                            <a:schemeClr val="tx1">
                              <a:lumMod val="75000"/>
                              <a:lumOff val="25000"/>
                            </a:schemeClr>
                          </a:solidFill>
                          <a:effectLst/>
                        </a:rPr>
                        <a:t>La rumeur a-t-elle</a:t>
                      </a:r>
                      <a:r>
                        <a:rPr lang="fr-CA" sz="1400" baseline="0" dirty="0">
                          <a:solidFill>
                            <a:schemeClr val="tx1">
                              <a:lumMod val="75000"/>
                              <a:lumOff val="25000"/>
                            </a:schemeClr>
                          </a:solidFill>
                          <a:effectLst/>
                        </a:rPr>
                        <a:t> cessé ?</a:t>
                      </a:r>
                      <a:r>
                        <a:rPr lang="fr-CA" sz="1400" dirty="0">
                          <a:solidFill>
                            <a:schemeClr val="tx1">
                              <a:lumMod val="75000"/>
                              <a:lumOff val="25000"/>
                            </a:schemeClr>
                          </a:solidFill>
                          <a:effectLst/>
                        </a:rPr>
                        <a:t> </a:t>
                      </a:r>
                      <a:endParaRPr lang="fr-CA" sz="14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56180860"/>
                  </a:ext>
                </a:extLst>
              </a:tr>
            </a:tbl>
          </a:graphicData>
        </a:graphic>
      </p:graphicFrame>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DC0E1-3A05-978F-495B-1B6DA687F721}"/>
              </a:ext>
            </a:extLst>
          </p:cNvPr>
          <p:cNvSpPr txBox="1">
            <a:spLocks/>
          </p:cNvSpPr>
          <p:nvPr/>
        </p:nvSpPr>
        <p:spPr>
          <a:xfrm>
            <a:off x="0" y="0"/>
            <a:ext cx="8401462"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Conseils</a:t>
            </a:r>
            <a:r>
              <a:rPr lang="en-US" b="1" dirty="0"/>
              <a:t> pour </a:t>
            </a:r>
            <a:r>
              <a:rPr lang="en-US" b="1" dirty="0" err="1"/>
              <a:t>gérer</a:t>
            </a:r>
            <a:r>
              <a:rPr lang="en-US" b="1" dirty="0"/>
              <a:t> les </a:t>
            </a:r>
            <a:r>
              <a:rPr lang="en-US" b="1" dirty="0" err="1"/>
              <a:t>rumeurs</a:t>
            </a:r>
            <a:endParaRPr lang="en-US" b="1" dirty="0"/>
          </a:p>
        </p:txBody>
      </p:sp>
      <p:sp>
        <p:nvSpPr>
          <p:cNvPr id="24" name="Google Shape;1159;g77b047ae1b_1_499"/>
          <p:cNvSpPr/>
          <p:nvPr>
            <p:custDataLst>
              <p:tags r:id="rId1"/>
            </p:custDataLst>
          </p:nvPr>
        </p:nvSpPr>
        <p:spPr>
          <a:xfrm>
            <a:off x="1640407" y="1428069"/>
            <a:ext cx="2691464" cy="1894114"/>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algn="ctr"/>
            <a:r>
              <a:rPr lang="fr" sz="2000" dirty="0">
                <a:solidFill>
                  <a:schemeClr val="lt1"/>
                </a:solidFill>
                <a:ea typeface="Calibri"/>
                <a:sym typeface="Calibri"/>
              </a:rPr>
              <a:t>Communiquez rapidement, régulièrement  de manière transparente </a:t>
            </a:r>
            <a:endParaRPr sz="2000" dirty="0">
              <a:solidFill>
                <a:schemeClr val="lt1"/>
              </a:solidFill>
            </a:endParaRPr>
          </a:p>
        </p:txBody>
      </p:sp>
      <p:sp>
        <p:nvSpPr>
          <p:cNvPr id="25" name="Google Shape;1160;g77b047ae1b_1_499"/>
          <p:cNvSpPr/>
          <p:nvPr>
            <p:custDataLst>
              <p:tags r:id="rId2"/>
            </p:custDataLst>
          </p:nvPr>
        </p:nvSpPr>
        <p:spPr>
          <a:xfrm>
            <a:off x="4586385" y="1428779"/>
            <a:ext cx="2810643" cy="1893404"/>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spcBef>
                <a:spcPts val="0"/>
              </a:spcBef>
              <a:spcAft>
                <a:spcPts val="0"/>
              </a:spcAft>
              <a:buNone/>
            </a:pPr>
            <a:r>
              <a:rPr lang="fr" sz="2000" dirty="0">
                <a:solidFill>
                  <a:schemeClr val="lt1"/>
                </a:solidFill>
                <a:ea typeface="Calibri"/>
                <a:sym typeface="Calibri"/>
              </a:rPr>
              <a:t>Contrez indirectement – la répétition renforce les fausses informations</a:t>
            </a:r>
            <a:endParaRPr sz="2000" dirty="0"/>
          </a:p>
        </p:txBody>
      </p:sp>
      <p:sp>
        <p:nvSpPr>
          <p:cNvPr id="26" name="Google Shape;1161;g77b047ae1b_1_499"/>
          <p:cNvSpPr/>
          <p:nvPr>
            <p:custDataLst>
              <p:tags r:id="rId3"/>
            </p:custDataLst>
          </p:nvPr>
        </p:nvSpPr>
        <p:spPr>
          <a:xfrm>
            <a:off x="1640407" y="3486017"/>
            <a:ext cx="2735213" cy="2090058"/>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spcBef>
                <a:spcPts val="0"/>
              </a:spcBef>
              <a:spcAft>
                <a:spcPts val="0"/>
              </a:spcAft>
              <a:buNone/>
            </a:pPr>
            <a:r>
              <a:rPr lang="fr" sz="2000" dirty="0">
                <a:solidFill>
                  <a:schemeClr val="lt1"/>
                </a:solidFill>
                <a:ea typeface="Calibri"/>
                <a:sym typeface="Calibri"/>
              </a:rPr>
              <a:t>Élaborez des messages concis, clairs et applicables concrètement  </a:t>
            </a:r>
            <a:endParaRPr sz="2000" dirty="0"/>
          </a:p>
        </p:txBody>
      </p:sp>
      <p:sp>
        <p:nvSpPr>
          <p:cNvPr id="27" name="Google Shape;1162;g77b047ae1b_1_499"/>
          <p:cNvSpPr/>
          <p:nvPr>
            <p:custDataLst>
              <p:tags r:id="rId4"/>
            </p:custDataLst>
          </p:nvPr>
        </p:nvSpPr>
        <p:spPr>
          <a:xfrm>
            <a:off x="4616203" y="3525357"/>
            <a:ext cx="2810643" cy="2090058"/>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spcBef>
                <a:spcPts val="0"/>
              </a:spcBef>
              <a:spcAft>
                <a:spcPts val="0"/>
              </a:spcAft>
              <a:buNone/>
            </a:pPr>
            <a:r>
              <a:rPr lang="fr" sz="2000">
                <a:solidFill>
                  <a:schemeClr val="lt1"/>
                </a:solidFill>
                <a:ea typeface="Calibri"/>
                <a:sym typeface="Calibri"/>
              </a:rPr>
              <a:t>Utilisez plusieurs canaux de communication préférés</a:t>
            </a:r>
            <a:endParaRPr sz="2000" dirty="0"/>
          </a:p>
        </p:txBody>
      </p:sp>
      <p:sp>
        <p:nvSpPr>
          <p:cNvPr id="28" name="Google Shape;1163;g77b047ae1b_1_499"/>
          <p:cNvSpPr/>
          <p:nvPr>
            <p:custDataLst>
              <p:tags r:id="rId5"/>
            </p:custDataLst>
          </p:nvPr>
        </p:nvSpPr>
        <p:spPr>
          <a:xfrm>
            <a:off x="7591906" y="1428069"/>
            <a:ext cx="2810643" cy="1894114"/>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lnSpc>
                <a:spcPct val="90000"/>
              </a:lnSpc>
              <a:spcBef>
                <a:spcPts val="0"/>
              </a:spcBef>
              <a:spcAft>
                <a:spcPts val="0"/>
              </a:spcAft>
              <a:buNone/>
            </a:pPr>
            <a:r>
              <a:rPr lang="fr" sz="2000" dirty="0">
                <a:solidFill>
                  <a:schemeClr val="lt1"/>
                </a:solidFill>
                <a:ea typeface="Calibri"/>
                <a:sym typeface="Calibri"/>
              </a:rPr>
              <a:t>Amplifiez les faits à travers des personnes influentes et des sources d’information crédibles</a:t>
            </a:r>
            <a:endParaRPr sz="2000" dirty="0"/>
          </a:p>
        </p:txBody>
      </p:sp>
      <p:sp>
        <p:nvSpPr>
          <p:cNvPr id="29" name="Google Shape;1164;g77b047ae1b_1_499"/>
          <p:cNvSpPr/>
          <p:nvPr>
            <p:custDataLst>
              <p:tags r:id="rId6"/>
            </p:custDataLst>
          </p:nvPr>
        </p:nvSpPr>
        <p:spPr>
          <a:xfrm>
            <a:off x="7591906" y="3532408"/>
            <a:ext cx="2810643" cy="1992086"/>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spcBef>
                <a:spcPts val="0"/>
              </a:spcBef>
              <a:spcAft>
                <a:spcPts val="0"/>
              </a:spcAft>
              <a:buNone/>
            </a:pPr>
            <a:r>
              <a:rPr lang="fr" sz="2000" dirty="0">
                <a:solidFill>
                  <a:schemeClr val="lt1"/>
                </a:solidFill>
                <a:ea typeface="Calibri"/>
                <a:sym typeface="Calibri"/>
              </a:rPr>
              <a:t>Soyez à l’écoute des préoccupations et travaillez avec la communauté pour y répondre</a:t>
            </a:r>
            <a:endParaRPr sz="2000" dirty="0">
              <a:solidFill>
                <a:schemeClr val="lt1"/>
              </a:solidFill>
              <a:ea typeface="Calibri"/>
              <a:sym typeface="Calibri"/>
            </a:endParaRPr>
          </a:p>
        </p:txBody>
      </p:sp>
      <p:sp>
        <p:nvSpPr>
          <p:cNvPr id="30" name="Google Shape;1166;g77b047ae1b_1_499"/>
          <p:cNvSpPr/>
          <p:nvPr>
            <p:custDataLst>
              <p:tags r:id="rId7"/>
            </p:custDataLst>
          </p:nvPr>
        </p:nvSpPr>
        <p:spPr>
          <a:xfrm>
            <a:off x="3308140" y="5731887"/>
            <a:ext cx="5764610" cy="748748"/>
          </a:xfrm>
          <a:prstGeom prst="roundRect">
            <a:avLst>
              <a:gd name="adj" fmla="val 16667"/>
            </a:avLst>
          </a:prstGeom>
          <a:solidFill>
            <a:srgbClr val="00B0F0"/>
          </a:solidFill>
          <a:ln w="12700" cap="flat" cmpd="sng">
            <a:solidFill>
              <a:srgbClr val="31538F"/>
            </a:solidFill>
            <a:prstDash val="solid"/>
            <a:miter lim="800000"/>
            <a:headEnd type="none" w="sm" len="sm"/>
            <a:tailEnd type="none" w="sm" len="sm"/>
          </a:ln>
        </p:spPr>
        <p:txBody>
          <a:bodyPr spcFirstLastPara="1" wrap="square" lIns="91425" tIns="45700" rIns="91425" bIns="45700" rtlCol="0" anchor="ctr" anchorCtr="0">
            <a:noAutofit/>
          </a:bodyPr>
          <a:lstStyle/>
          <a:p>
            <a:pPr marL="0" marR="0" lvl="0" indent="0" algn="ctr" rtl="0">
              <a:spcBef>
                <a:spcPts val="0"/>
              </a:spcBef>
              <a:spcAft>
                <a:spcPts val="0"/>
              </a:spcAft>
              <a:buNone/>
            </a:pPr>
            <a:r>
              <a:rPr lang="fr" sz="2000" dirty="0">
                <a:solidFill>
                  <a:schemeClr val="lt1"/>
                </a:solidFill>
                <a:ea typeface="Calibri"/>
                <a:sym typeface="Calibri"/>
              </a:rPr>
              <a:t>Coordonnez les partenaires </a:t>
            </a:r>
            <a:endParaRPr sz="2000"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CC76-0C3C-3785-884F-FC24C3C5BBD6}"/>
              </a:ext>
            </a:extLst>
          </p:cNvPr>
          <p:cNvSpPr>
            <a:spLocks noGrp="1"/>
          </p:cNvSpPr>
          <p:nvPr>
            <p:ph type="title"/>
          </p:nvPr>
        </p:nvSpPr>
        <p:spPr>
          <a:xfrm>
            <a:off x="293965" y="1186155"/>
            <a:ext cx="3264196" cy="1134296"/>
          </a:xfrm>
        </p:spPr>
        <p:txBody>
          <a:bodyPr/>
          <a:lstStyle/>
          <a:p>
            <a:r>
              <a:rPr lang="fr-FR" dirty="0"/>
              <a:t>Messages clés</a:t>
            </a:r>
            <a:endParaRPr lang="en-US" dirty="0"/>
          </a:p>
        </p:txBody>
      </p:sp>
      <p:sp>
        <p:nvSpPr>
          <p:cNvPr id="623" name="Google Shape;1203;g77cecb6c06_0_77"/>
          <p:cNvSpPr txBox="1">
            <a:spLocks noGrp="1"/>
          </p:cNvSpPr>
          <p:nvPr>
            <p:ph type="body" idx="1"/>
          </p:nvPr>
        </p:nvSpPr>
        <p:spPr>
          <a:prstGeom prst="rect">
            <a:avLst/>
          </a:prstGeom>
        </p:spPr>
        <p:txBody>
          <a:bodyPr lIns="45699" tIns="45699" rIns="45699" bIns="45699" anchor="t">
            <a:normAutofit fontScale="77500" lnSpcReduction="20000"/>
          </a:bodyPr>
          <a:lstStyle/>
          <a:p>
            <a:pPr marL="342900" lvl="0" indent="-342900" defTabSz="245922">
              <a:lnSpc>
                <a:spcPct val="120000"/>
              </a:lnSpc>
              <a:spcBef>
                <a:spcPts val="0"/>
              </a:spcBef>
              <a:buClr>
                <a:schemeClr val="accent3"/>
              </a:buClr>
              <a:buSzPct val="100000"/>
              <a:buFont typeface="Arial" panose="020B0604020202020204" pitchFamily="34" charset="0"/>
              <a:buChar char="•"/>
              <a:defRPr sz="2040"/>
            </a:pPr>
            <a:r>
              <a:rPr lang="fr-FR" sz="2200" dirty="0"/>
              <a:t>La communication des risques fait partie intégrante de toute intervention dans le domaine de la santé publique. Dans le contexte de pandémie actuelle de COVID-19, une communication sur les risques efficace permet aux populations exposées de comprendre les comportements à adopter pour se protéger. </a:t>
            </a:r>
          </a:p>
          <a:p>
            <a:pPr marL="342900" lvl="0" indent="-342900" defTabSz="245922">
              <a:lnSpc>
                <a:spcPct val="120000"/>
              </a:lnSpc>
              <a:spcBef>
                <a:spcPts val="0"/>
              </a:spcBef>
              <a:buClr>
                <a:schemeClr val="accent3"/>
              </a:buClr>
              <a:buSzPct val="100000"/>
              <a:buFont typeface="Arial" panose="020B0604020202020204" pitchFamily="34" charset="0"/>
              <a:buChar char="•"/>
              <a:defRPr sz="2040"/>
            </a:pPr>
            <a:r>
              <a:rPr lang="fr-FR" sz="2200" dirty="0"/>
              <a:t>Les 6 principes d’une communication sur les risques efficace sont : la confiance; communiquer en temps utile et régulièrement, même en cas d’incertitude; coordonner les partenaires; être à l’écoute et engager les communautés; combiner diverses approches; et renforcer les capacités en matière de communication sur les risques en temps de paix.</a:t>
            </a:r>
          </a:p>
          <a:p>
            <a:pPr marL="342900" lvl="0" indent="-342900" defTabSz="245922">
              <a:lnSpc>
                <a:spcPct val="120000"/>
              </a:lnSpc>
              <a:spcBef>
                <a:spcPts val="0"/>
              </a:spcBef>
              <a:buClr>
                <a:schemeClr val="accent3"/>
              </a:buClr>
              <a:buSzPct val="100000"/>
              <a:buFont typeface="Arial" panose="020B0604020202020204" pitchFamily="34" charset="0"/>
              <a:buChar char="•"/>
              <a:defRPr sz="2040"/>
            </a:pPr>
            <a:r>
              <a:rPr lang="fr-FR" sz="2200" dirty="0"/>
              <a:t>La perception du risque par les populations touchées est souvent différente de celle des experts et des autorités. Une communication sur les risques efficace permet de transformer et de diffuser des connaissances scientifiques complexes de sorte qu’elles puissent être comprises, accessibles et jugées fiables par les populations et les communautés. </a:t>
            </a:r>
          </a:p>
          <a:p>
            <a:pPr marL="342900" lvl="0" indent="-342900" defTabSz="245922">
              <a:lnSpc>
                <a:spcPct val="120000"/>
              </a:lnSpc>
              <a:spcBef>
                <a:spcPts val="0"/>
              </a:spcBef>
              <a:buClr>
                <a:schemeClr val="accent3"/>
              </a:buClr>
              <a:buSzPct val="100000"/>
              <a:buFont typeface="Arial" panose="020B0604020202020204" pitchFamily="34" charset="0"/>
              <a:buChar char="•"/>
              <a:defRPr sz="2040"/>
            </a:pPr>
            <a:r>
              <a:rPr lang="fr-FR" sz="2200" dirty="0"/>
              <a:t>Les activités de communication sur les risques doivent être menées en fonction de la phase de l’épidémie et du public cible.</a:t>
            </a:r>
          </a:p>
          <a:p>
            <a:pPr marL="342900" lvl="0" indent="-342900" defTabSz="245922">
              <a:lnSpc>
                <a:spcPct val="120000"/>
              </a:lnSpc>
              <a:spcBef>
                <a:spcPts val="0"/>
              </a:spcBef>
              <a:buClr>
                <a:schemeClr val="accent3"/>
              </a:buClr>
              <a:buSzPct val="100000"/>
              <a:buFont typeface="Arial" panose="020B0604020202020204" pitchFamily="34" charset="0"/>
              <a:buChar char="•"/>
              <a:defRPr sz="2040"/>
            </a:pPr>
            <a:r>
              <a:rPr lang="fr-FR" sz="2200" dirty="0"/>
              <a:t>Les rumeurs doivent être surveillées et gérées, et peuvent être considérées comme une forme de </a:t>
            </a:r>
            <a:r>
              <a:rPr lang="fr-FR" sz="2200" dirty="0" err="1"/>
              <a:t>rétroinformation</a:t>
            </a:r>
            <a:r>
              <a:rPr lang="fr-FR" sz="2200" dirty="0"/>
              <a:t> sur les actions entreprises.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73551" y="1058456"/>
            <a:ext cx="7529515" cy="4741089"/>
          </a:xfrm>
          <a:prstGeom prst="rect">
            <a:avLst/>
          </a:prstGeom>
        </p:spPr>
        <p:txBody>
          <a:bodyPr lIns="0" tIns="0" rIns="0" bIns="0" anchor="t">
            <a:normAutofit fontScale="92500" lnSpcReduction="10000"/>
          </a:bodyPr>
          <a:lstStyle/>
          <a:p>
            <a:pPr marL="457200" indent="-457200">
              <a:lnSpc>
                <a:spcPct val="120000"/>
              </a:lnSpc>
              <a:buClr>
                <a:schemeClr val="accent3"/>
              </a:buClr>
              <a:buSzPct val="100000"/>
              <a:buFontTx/>
              <a:buAutoNum type="arabicPeriod"/>
            </a:pPr>
            <a:r>
              <a:rPr lang="fr-FR" dirty="0"/>
              <a:t>Pourquoi la communication des risques ?</a:t>
            </a:r>
          </a:p>
          <a:p>
            <a:pPr marL="457200" indent="-457200">
              <a:lnSpc>
                <a:spcPct val="120000"/>
              </a:lnSpc>
              <a:buClr>
                <a:schemeClr val="accent3"/>
              </a:buClr>
              <a:buSzPct val="100000"/>
              <a:buFontTx/>
              <a:buAutoNum type="arabicPeriod"/>
            </a:pPr>
            <a:r>
              <a:rPr lang="fr-FR" dirty="0"/>
              <a:t>Qu'est-ce que la communication des risques ?</a:t>
            </a:r>
          </a:p>
          <a:p>
            <a:pPr marL="457200" indent="-457200">
              <a:lnSpc>
                <a:spcPct val="120000"/>
              </a:lnSpc>
              <a:buClr>
                <a:schemeClr val="accent3"/>
              </a:buClr>
              <a:buSzPct val="100000"/>
              <a:buFontTx/>
              <a:buAutoNum type="arabicPeriod"/>
            </a:pPr>
            <a:r>
              <a:rPr lang="fr-FR" dirty="0"/>
              <a:t>Six principes de communication efficace sur les risques</a:t>
            </a:r>
          </a:p>
          <a:p>
            <a:pPr marL="457200" indent="-457200">
              <a:lnSpc>
                <a:spcPct val="120000"/>
              </a:lnSpc>
              <a:buClr>
                <a:schemeClr val="accent3"/>
              </a:buClr>
              <a:buSzPct val="100000"/>
              <a:buFontTx/>
              <a:buAutoNum type="arabicPeriod"/>
            </a:pPr>
            <a:r>
              <a:rPr lang="fr-FR" dirty="0"/>
              <a:t>Ce que les EIR doivent savoir et faire</a:t>
            </a:r>
          </a:p>
          <a:p>
            <a:pPr marL="457200" indent="-457200">
              <a:lnSpc>
                <a:spcPct val="120000"/>
              </a:lnSpc>
              <a:buClr>
                <a:schemeClr val="accent3"/>
              </a:buClr>
              <a:buSzPct val="100000"/>
              <a:buFontTx/>
              <a:buAutoNum type="arabicPeriod"/>
            </a:pPr>
            <a:r>
              <a:rPr lang="fr-FR" dirty="0"/>
              <a:t>Activités à différents niveaux de transmission</a:t>
            </a:r>
          </a:p>
          <a:p>
            <a:pPr marL="457200" indent="-457200">
              <a:lnSpc>
                <a:spcPct val="120000"/>
              </a:lnSpc>
              <a:buClr>
                <a:schemeClr val="accent3"/>
              </a:buClr>
              <a:buSzPct val="100000"/>
              <a:buFontTx/>
              <a:buAutoNum type="arabicPeriod"/>
            </a:pPr>
            <a:r>
              <a:rPr lang="fr-FR" dirty="0"/>
              <a:t>Éducation en santé communautaire</a:t>
            </a:r>
          </a:p>
          <a:p>
            <a:pPr marL="457200" indent="-457200">
              <a:lnSpc>
                <a:spcPct val="120000"/>
              </a:lnSpc>
              <a:buClr>
                <a:schemeClr val="accent3"/>
              </a:buClr>
              <a:buSzPct val="100000"/>
              <a:buFontTx/>
              <a:buAutoNum type="arabicPeriod"/>
            </a:pPr>
            <a:r>
              <a:rPr lang="fr-FR" dirty="0"/>
              <a:t>Moyen/infrastructure de communication dans la communauté</a:t>
            </a:r>
          </a:p>
          <a:p>
            <a:pPr marL="457200" indent="-457200">
              <a:lnSpc>
                <a:spcPct val="120000"/>
              </a:lnSpc>
              <a:buClr>
                <a:schemeClr val="accent3"/>
              </a:buClr>
              <a:buSzPct val="100000"/>
              <a:buFontTx/>
              <a:buAutoNum type="arabicPeriod"/>
            </a:pPr>
            <a:r>
              <a:rPr lang="fr-FR" dirty="0"/>
              <a:t>Gérer les rumeurs et la désinformation</a:t>
            </a:r>
          </a:p>
          <a:p>
            <a:pPr marL="457200" indent="-457200">
              <a:lnSpc>
                <a:spcPct val="120000"/>
              </a:lnSpc>
              <a:buClr>
                <a:schemeClr val="accent3"/>
              </a:buClr>
              <a:buSzPct val="100000"/>
              <a:buFontTx/>
              <a:buAutoNum type="arabicPeriod"/>
            </a:pPr>
            <a:r>
              <a:rPr lang="fr-FR" dirty="0"/>
              <a:t>Références et lignes directrices</a:t>
            </a:r>
          </a:p>
          <a:p>
            <a:pPr marL="457200" indent="-457200">
              <a:lnSpc>
                <a:spcPct val="120000"/>
              </a:lnSpc>
              <a:buClr>
                <a:schemeClr val="accent3"/>
              </a:buClr>
              <a:buSzPct val="100000"/>
              <a:buFontTx/>
              <a:buAutoNum type="arabicPeriod"/>
            </a:pPr>
            <a:r>
              <a:rPr lang="fr-FR" dirty="0"/>
              <a:t>Autres ressources de formation</a:t>
            </a:r>
            <a:endParaRPr dirty="0"/>
          </a:p>
        </p:txBody>
      </p:sp>
      <p:sp>
        <p:nvSpPr>
          <p:cNvPr id="4" name="Google Shape;307;p8">
            <a:extLst>
              <a:ext uri="{FF2B5EF4-FFF2-40B4-BE49-F238E27FC236}">
                <a16:creationId xmlns:a16="http://schemas.microsoft.com/office/drawing/2014/main" id="{83876319-BBCD-35DC-AE66-9FFE0FEA9874}"/>
              </a:ext>
            </a:extLst>
          </p:cNvPr>
          <p:cNvSpPr txBox="1">
            <a:spLocks noGrp="1"/>
          </p:cNvSpPr>
          <p:nvPr>
            <p:ph type="title"/>
          </p:nvPr>
        </p:nvSpPr>
        <p:spPr>
          <a:xfrm>
            <a:off x="388936" y="1144665"/>
            <a:ext cx="3264195" cy="839972"/>
          </a:xfrm>
          <a:prstGeom prst="rect">
            <a:avLst/>
          </a:prstGeom>
        </p:spPr>
        <p:txBody>
          <a:bodyPr lIns="0" tIns="0" rIns="0" bIns="0" anchor="b"/>
          <a:lstStyle/>
          <a:p>
            <a:r>
              <a:rPr lang="fr-FR" b="1" dirty="0"/>
              <a:t>Sommaire</a:t>
            </a:r>
            <a:endParaRPr b="1"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8FBE6A-7867-1E0C-7642-4CC75ADF7152}"/>
              </a:ext>
            </a:extLst>
          </p:cNvPr>
          <p:cNvSpPr txBox="1">
            <a:spLocks/>
          </p:cNvSpPr>
          <p:nvPr/>
        </p:nvSpPr>
        <p:spPr>
          <a:xfrm>
            <a:off x="587204" y="187577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9. </a:t>
            </a:r>
            <a:r>
              <a:rPr lang="en-US" sz="3600" b="1" dirty="0" err="1"/>
              <a:t>Références</a:t>
            </a:r>
            <a:r>
              <a:rPr lang="en-US" sz="3600" b="1" dirty="0"/>
              <a:t> et </a:t>
            </a:r>
            <a:r>
              <a:rPr lang="en-US" sz="3600" b="1" dirty="0" err="1"/>
              <a:t>lignes</a:t>
            </a:r>
            <a:r>
              <a:rPr lang="en-US" sz="3600" b="1" dirty="0"/>
              <a:t> </a:t>
            </a:r>
            <a:r>
              <a:rPr lang="en-US" sz="3600" b="1" dirty="0" err="1"/>
              <a:t>directrices</a:t>
            </a:r>
            <a:r>
              <a:rPr lang="en-US" sz="3600" b="1" dirty="0"/>
              <a:t> </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E9473-1DDC-9E39-11EE-C9FBA52F1B34}"/>
              </a:ext>
            </a:extLst>
          </p:cNvPr>
          <p:cNvSpPr>
            <a:spLocks noGrp="1"/>
          </p:cNvSpPr>
          <p:nvPr>
            <p:ph type="title"/>
          </p:nvPr>
        </p:nvSpPr>
        <p:spPr>
          <a:xfrm>
            <a:off x="303490" y="928980"/>
            <a:ext cx="3264196" cy="1134296"/>
          </a:xfrm>
        </p:spPr>
        <p:txBody>
          <a:bodyPr/>
          <a:lstStyle/>
          <a:p>
            <a:r>
              <a:rPr lang="fr-FR" dirty="0"/>
              <a:t>Références et lignes directrices</a:t>
            </a:r>
            <a:endParaRPr lang="en-US" dirty="0"/>
          </a:p>
        </p:txBody>
      </p:sp>
      <p:sp>
        <p:nvSpPr>
          <p:cNvPr id="626" name="Content Placeholder 2"/>
          <p:cNvSpPr txBox="1">
            <a:spLocks noGrp="1"/>
          </p:cNvSpPr>
          <p:nvPr>
            <p:ph type="body" idx="1"/>
          </p:nvPr>
        </p:nvSpPr>
        <p:spPr>
          <a:xfrm>
            <a:off x="4216401" y="1152524"/>
            <a:ext cx="7529515" cy="4751391"/>
          </a:xfrm>
          <a:prstGeom prst="rect">
            <a:avLst/>
          </a:prstGeom>
        </p:spPr>
        <p:txBody>
          <a:bodyPr lIns="0" tIns="0" rIns="0" bIns="0" anchor="t"/>
          <a:lstStyle/>
          <a:p>
            <a:pPr>
              <a:spcBef>
                <a:spcPts val="500"/>
              </a:spcBef>
              <a:defRPr sz="1600">
                <a:solidFill>
                  <a:srgbClr val="333333"/>
                </a:solidFill>
              </a:defRPr>
            </a:pPr>
            <a:r>
              <a:rPr dirty="0"/>
              <a:t>World Health Organization. (</a:t>
            </a:r>
            <a:r>
              <a:rPr dirty="0">
                <a:latin typeface="Arial"/>
                <a:ea typeface="Arial"/>
                <a:cs typeface="Arial"/>
                <a:sym typeface="Arial"/>
              </a:rPr>
              <a:t>‎</a:t>
            </a:r>
            <a:r>
              <a:rPr dirty="0"/>
              <a:t>2017)</a:t>
            </a:r>
            <a:r>
              <a:rPr dirty="0">
                <a:latin typeface="Arial"/>
                <a:ea typeface="Arial"/>
                <a:cs typeface="Arial"/>
                <a:sym typeface="Arial"/>
              </a:rPr>
              <a:t>‎</a:t>
            </a:r>
            <a:r>
              <a:rPr dirty="0"/>
              <a:t>. Communicating risk in public health emergencies: a WHO guideline for emergency risk communication (</a:t>
            </a:r>
            <a:r>
              <a:rPr dirty="0">
                <a:latin typeface="Arial"/>
                <a:ea typeface="Arial"/>
                <a:cs typeface="Arial"/>
                <a:sym typeface="Arial"/>
              </a:rPr>
              <a:t>‎</a:t>
            </a:r>
            <a:r>
              <a:rPr dirty="0"/>
              <a:t>ERC)</a:t>
            </a:r>
            <a:r>
              <a:rPr dirty="0">
                <a:latin typeface="Arial"/>
                <a:ea typeface="Arial"/>
                <a:cs typeface="Arial"/>
                <a:sym typeface="Arial"/>
              </a:rPr>
              <a:t>‎</a:t>
            </a:r>
            <a:r>
              <a:rPr dirty="0"/>
              <a:t> policy and practice. World Health Organization. </a:t>
            </a:r>
            <a:r>
              <a:rPr u="sng" dirty="0">
                <a:solidFill>
                  <a:srgbClr val="0563C1"/>
                </a:solidFill>
                <a:uFill>
                  <a:solidFill>
                    <a:srgbClr val="0563C1"/>
                  </a:solidFill>
                </a:uFill>
                <a:hlinkClick r:id="rId2"/>
              </a:rPr>
              <a:t>https://apps.who.int/iris/handle/10665/259807</a:t>
            </a:r>
          </a:p>
          <a:p>
            <a:pPr>
              <a:spcBef>
                <a:spcPts val="800"/>
              </a:spcBef>
              <a:defRPr sz="1600"/>
            </a:pPr>
            <a:endParaRPr u="sng" dirty="0">
              <a:solidFill>
                <a:srgbClr val="0563C1"/>
              </a:solidFill>
              <a:uFill>
                <a:solidFill>
                  <a:srgbClr val="0563C1"/>
                </a:solidFill>
              </a:uFill>
              <a:hlinkClick r:id="rId2"/>
            </a:endParaRPr>
          </a:p>
          <a:p>
            <a:pPr>
              <a:spcBef>
                <a:spcPts val="0"/>
              </a:spcBef>
              <a:defRPr sz="1600"/>
            </a:pPr>
            <a:r>
              <a:rPr dirty="0"/>
              <a:t>EPI-WIN </a:t>
            </a:r>
            <a:r>
              <a:rPr u="sng" dirty="0">
                <a:solidFill>
                  <a:srgbClr val="0563C1"/>
                </a:solidFill>
                <a:uFill>
                  <a:solidFill>
                    <a:srgbClr val="0563C1"/>
                  </a:solidFill>
                </a:uFill>
                <a:hlinkClick r:id="rId3"/>
              </a:rPr>
              <a:t>Risk communication</a:t>
            </a:r>
          </a:p>
          <a:p>
            <a:pPr>
              <a:spcBef>
                <a:spcPts val="0"/>
              </a:spcBef>
              <a:defRPr sz="1600">
                <a:solidFill>
                  <a:srgbClr val="333333"/>
                </a:solidFill>
              </a:defRPr>
            </a:pPr>
            <a:r>
              <a:rPr dirty="0"/>
              <a:t>EPI-WIN WHO's Information Network for Epidemics (EPI-WIN)</a:t>
            </a:r>
          </a:p>
          <a:p>
            <a:pPr>
              <a:spcBef>
                <a:spcPts val="0"/>
              </a:spcBef>
              <a:defRPr sz="1600">
                <a:solidFill>
                  <a:srgbClr val="333333"/>
                </a:solidFill>
              </a:defRPr>
            </a:pPr>
            <a:endParaRPr dirty="0"/>
          </a:p>
          <a:p>
            <a:pPr>
              <a:spcBef>
                <a:spcPts val="0"/>
              </a:spcBef>
              <a:defRPr sz="1600"/>
            </a:pPr>
            <a:r>
              <a:rPr u="sng" dirty="0">
                <a:solidFill>
                  <a:srgbClr val="0563C1"/>
                </a:solidFill>
                <a:uFill>
                  <a:solidFill>
                    <a:srgbClr val="0563C1"/>
                  </a:solidFill>
                </a:uFill>
                <a:hlinkClick r:id="rId4"/>
              </a:rPr>
              <a:t>https://www.who.int/teams/risk-communication#:~:text=EPI%2DWIN%20seeks%20to%20give,COVID%2D19%20public%20health%20emergency</a:t>
            </a:r>
            <a:r>
              <a:rPr dirty="0"/>
              <a:t>.</a:t>
            </a:r>
          </a:p>
          <a:p>
            <a:pPr>
              <a:spcBef>
                <a:spcPts val="800"/>
              </a:spcBef>
              <a:defRPr sz="1600"/>
            </a:pPr>
            <a:endParaRPr dirty="0"/>
          </a:p>
          <a:p>
            <a:pPr>
              <a:spcBef>
                <a:spcPts val="500"/>
              </a:spcBef>
              <a:defRPr sz="1600"/>
            </a:pPr>
            <a:r>
              <a:rPr dirty="0"/>
              <a:t>Country &amp; Technical Guidance - Coronavirus disease (COVID-19)</a:t>
            </a:r>
          </a:p>
          <a:p>
            <a:pPr>
              <a:spcBef>
                <a:spcPts val="500"/>
              </a:spcBef>
              <a:defRPr sz="1600"/>
            </a:pPr>
            <a:r>
              <a:rPr u="sng" dirty="0">
                <a:solidFill>
                  <a:srgbClr val="0563C1"/>
                </a:solidFill>
                <a:uFill>
                  <a:solidFill>
                    <a:srgbClr val="0563C1"/>
                  </a:solidFill>
                </a:uFill>
                <a:hlinkClick r:id="rId5"/>
              </a:rPr>
              <a:t>https://www.who.int/emergencies/diseases/novel-coronavirus-2019/technical-guidance-publications</a:t>
            </a:r>
            <a:r>
              <a:rPr dirty="0"/>
              <a:t> </a:t>
            </a:r>
          </a:p>
          <a:p>
            <a:pPr>
              <a:spcBef>
                <a:spcPts val="800"/>
              </a:spcBef>
              <a:defRPr sz="1600"/>
            </a:pPr>
            <a:endParaRPr dirty="0"/>
          </a:p>
          <a:p>
            <a:pPr>
              <a:spcBef>
                <a:spcPts val="0"/>
              </a:spcBef>
              <a:defRPr sz="1600"/>
            </a:pPr>
            <a:r>
              <a:rPr dirty="0" err="1"/>
              <a:t>Mythbusters</a:t>
            </a:r>
            <a:r>
              <a:rPr dirty="0"/>
              <a:t> WHO webpage  </a:t>
            </a:r>
          </a:p>
          <a:p>
            <a:pPr>
              <a:spcBef>
                <a:spcPts val="500"/>
              </a:spcBef>
              <a:defRPr sz="1600"/>
            </a:pPr>
            <a:r>
              <a:rPr u="sng" dirty="0">
                <a:solidFill>
                  <a:srgbClr val="0563C1"/>
                </a:solidFill>
                <a:uFill>
                  <a:solidFill>
                    <a:srgbClr val="0563C1"/>
                  </a:solidFill>
                </a:uFill>
                <a:hlinkClick r:id="rId6"/>
              </a:rPr>
              <a:t>https://www.who.int/emergencies/diseases/novel-coronavirus-2019/advice-for-public/myth-busters</a:t>
            </a:r>
            <a:r>
              <a:rPr dirty="0"/>
              <a:t> </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8FBE6A-7867-1E0C-7642-4CC75ADF7152}"/>
              </a:ext>
            </a:extLst>
          </p:cNvPr>
          <p:cNvSpPr txBox="1">
            <a:spLocks/>
          </p:cNvSpPr>
          <p:nvPr/>
        </p:nvSpPr>
        <p:spPr>
          <a:xfrm>
            <a:off x="587204" y="1885295"/>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10. </a:t>
            </a:r>
            <a:r>
              <a:rPr lang="en-US" sz="3600" b="1" dirty="0" err="1"/>
              <a:t>Autres</a:t>
            </a:r>
            <a:r>
              <a:rPr lang="en-US" sz="3600" b="1" dirty="0"/>
              <a:t> </a:t>
            </a:r>
            <a:r>
              <a:rPr lang="en-US" sz="3600" b="1" dirty="0" err="1"/>
              <a:t>ressources</a:t>
            </a:r>
            <a:r>
              <a:rPr lang="en-US" sz="3600" b="1" dirty="0"/>
              <a:t> de formation</a:t>
            </a:r>
          </a:p>
        </p:txBody>
      </p:sp>
    </p:spTree>
    <p:extLst>
      <p:ext uri="{BB962C8B-B14F-4D97-AF65-F5344CB8AC3E}">
        <p14:creationId xmlns:p14="http://schemas.microsoft.com/office/powerpoint/2010/main" val="4009070363"/>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A7AED-F6FD-1647-5A97-B54A66133D34}"/>
              </a:ext>
            </a:extLst>
          </p:cNvPr>
          <p:cNvSpPr>
            <a:spLocks noGrp="1"/>
          </p:cNvSpPr>
          <p:nvPr>
            <p:ph type="title"/>
          </p:nvPr>
        </p:nvSpPr>
        <p:spPr>
          <a:xfrm>
            <a:off x="360640" y="957555"/>
            <a:ext cx="3264196" cy="1134296"/>
          </a:xfrm>
        </p:spPr>
        <p:txBody>
          <a:bodyPr>
            <a:normAutofit fontScale="90000"/>
          </a:bodyPr>
          <a:lstStyle/>
          <a:p>
            <a:r>
              <a:rPr lang="fr-FR" dirty="0"/>
              <a:t>Autres ressources de formation</a:t>
            </a:r>
            <a:endParaRPr lang="en-US" dirty="0"/>
          </a:p>
        </p:txBody>
      </p:sp>
      <p:sp>
        <p:nvSpPr>
          <p:cNvPr id="636" name="Espace réservé du contenu 2"/>
          <p:cNvSpPr txBox="1">
            <a:spLocks noGrp="1"/>
          </p:cNvSpPr>
          <p:nvPr>
            <p:ph type="body" idx="1"/>
          </p:nvPr>
        </p:nvSpPr>
        <p:spPr>
          <a:prstGeom prst="rect">
            <a:avLst/>
          </a:prstGeom>
        </p:spPr>
        <p:txBody>
          <a:bodyPr/>
          <a:lstStyle/>
          <a:p>
            <a:r>
              <a:rPr dirty="0"/>
              <a:t>Risk communication essentials, WHO.</a:t>
            </a:r>
          </a:p>
          <a:p>
            <a:r>
              <a:rPr u="sng" dirty="0">
                <a:solidFill>
                  <a:srgbClr val="0563C1"/>
                </a:solidFill>
                <a:uFill>
                  <a:solidFill>
                    <a:srgbClr val="0563C1"/>
                  </a:solidFill>
                </a:uFill>
                <a:hlinkClick r:id="rId2"/>
              </a:rPr>
              <a:t>https://openwho.org/courses/risk-communication</a:t>
            </a:r>
            <a:r>
              <a:rPr dirty="0"/>
              <a:t>  </a:t>
            </a:r>
          </a:p>
          <a:p>
            <a:endParaRPr dirty="0"/>
          </a:p>
          <a:p>
            <a:r>
              <a:rPr dirty="0"/>
              <a:t>Communication Essentials for Member States</a:t>
            </a:r>
          </a:p>
          <a:p>
            <a:r>
              <a:rPr u="sng" dirty="0">
                <a:solidFill>
                  <a:srgbClr val="0563C1"/>
                </a:solidFill>
                <a:uFill>
                  <a:solidFill>
                    <a:srgbClr val="0563C1"/>
                  </a:solidFill>
                </a:uFill>
                <a:hlinkClick r:id="rId3"/>
              </a:rPr>
              <a:t>https://openwho.org/courses/publichealthcom</a:t>
            </a:r>
            <a:r>
              <a:rPr dirty="0"/>
              <a:t> </a:t>
            </a:r>
          </a:p>
          <a:p>
            <a:endParaRPr dirty="0"/>
          </a:p>
          <a:p>
            <a:r>
              <a:rPr dirty="0"/>
              <a:t>COVID-19 infodemic management: risk communication and community engagement challenges</a:t>
            </a:r>
          </a:p>
          <a:p>
            <a:r>
              <a:rPr u="sng" dirty="0">
                <a:solidFill>
                  <a:srgbClr val="0563C1"/>
                </a:solidFill>
                <a:uFill>
                  <a:solidFill>
                    <a:srgbClr val="0563C1"/>
                  </a:solidFill>
                </a:uFill>
                <a:hlinkClick r:id="rId4"/>
              </a:rPr>
              <a:t>https://openwho.org/courses/RCCE-COVID-19</a:t>
            </a:r>
            <a:r>
              <a:rPr dirty="0"/>
              <a:t> </a:t>
            </a:r>
          </a:p>
          <a:p>
            <a:endParaRPr dirty="0"/>
          </a:p>
          <a:p>
            <a:r>
              <a:rPr dirty="0"/>
              <a:t>Infodemic management 101, WHO.</a:t>
            </a:r>
          </a:p>
          <a:p>
            <a:r>
              <a:rPr u="sng" dirty="0">
                <a:solidFill>
                  <a:srgbClr val="0563C1"/>
                </a:solidFill>
                <a:uFill>
                  <a:solidFill>
                    <a:srgbClr val="0563C1"/>
                  </a:solidFill>
                </a:uFill>
                <a:hlinkClick r:id="rId5"/>
              </a:rPr>
              <a:t>https://openwho.org/courses/infodemic-management-101</a:t>
            </a:r>
            <a:r>
              <a:rPr dirty="0"/>
              <a:t> </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386037" y="2007596"/>
            <a:ext cx="11347451" cy="1870076"/>
          </a:xfrm>
        </p:spPr>
        <p:txBody>
          <a:bodyPr>
            <a:normAutofit/>
          </a:bodyPr>
          <a:lstStyle/>
          <a:p>
            <a:r>
              <a:rPr lang="en-US" sz="4800" b="1" dirty="0"/>
              <a:t>Merci!</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 name="Content Placeholder 2"/>
          <p:cNvSpPr txBox="1">
            <a:spLocks noGrp="1"/>
          </p:cNvSpPr>
          <p:nvPr>
            <p:ph type="body" idx="1"/>
          </p:nvPr>
        </p:nvSpPr>
        <p:spPr>
          <a:xfrm>
            <a:off x="447675" y="1138237"/>
            <a:ext cx="11087100" cy="5206965"/>
          </a:xfrm>
          <a:prstGeom prst="rect">
            <a:avLst/>
          </a:prstGeom>
        </p:spPr>
        <p:txBody>
          <a:bodyPr lIns="0" tIns="0" rIns="0" bIns="0" anchor="t">
            <a:normAutofit/>
          </a:bodyPr>
          <a:lstStyle/>
          <a:p>
            <a:pPr defTabSz="271962">
              <a:spcBef>
                <a:spcPts val="225"/>
              </a:spcBef>
              <a:defRPr sz="1879"/>
            </a:pPr>
            <a:r>
              <a:rPr lang="fr" sz="1600" b="1" dirty="0">
                <a:cs typeface="Segoe UI"/>
              </a:rPr>
              <a:t>Plateforme d’apprentissage de l’OMS sur la sécurité sanitaire – Supports de formation</a:t>
            </a:r>
            <a:endParaRPr lang="en-US" sz="1600" dirty="0">
              <a:cs typeface="Segoe UI"/>
            </a:endParaRP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Les présents supports de formation sont la propriété de © l’Organisation mondiale de la Santé (OMS), 2022. Tous droits réservés.</a:t>
            </a:r>
          </a:p>
          <a:p>
            <a:pPr defTabSz="271962">
              <a:spcBef>
                <a:spcPts val="225"/>
              </a:spcBef>
              <a:defRPr sz="1879"/>
            </a:pPr>
            <a:r>
              <a:rPr lang="fr" sz="1600" dirty="0">
                <a:cs typeface="Segoe UI"/>
              </a:rPr>
              <a:t>Votre utilisation des présents supports est soumise aux conditions d’utilisation de la « </a:t>
            </a:r>
            <a:r>
              <a:rPr lang="fr" sz="1600" u="sng" dirty="0">
                <a:solidFill>
                  <a:srgbClr val="0000FF"/>
                </a:solidFill>
                <a:cs typeface="Segoe UI"/>
                <a:hlinkClick r:id="rId2"/>
              </a:rPr>
              <a:t>Plateforme d’apprentissage de l’OMS sur la sécurité sanitaire – Supports de formation</a:t>
            </a:r>
            <a:r>
              <a:rPr lang="fr" sz="1600" dirty="0">
                <a:cs typeface="Segoe UI"/>
              </a:rPr>
              <a:t> », que vous avez acceptées en les téléchargeant, et qui sont disponibles sur la Plateforme d’apprentissage sur la sécurité sanitaire à l’adresse suivante : </a:t>
            </a:r>
            <a:r>
              <a:rPr lang="fr" sz="1600" u="sng" dirty="0">
                <a:solidFill>
                  <a:srgbClr val="0000FF"/>
                </a:solidFill>
                <a:cs typeface="Segoe UI"/>
                <a:hlinkClick r:id="rId3">
                  <a:extLst>
                    <a:ext uri="{A12FA001-AC4F-418D-AE19-62706E023703}">
                      <ahyp:hlinkClr xmlns:ahyp="http://schemas.microsoft.com/office/drawing/2018/hyperlinkcolor" val="tx"/>
                    </a:ext>
                  </a:extLst>
                </a:hlinkClick>
              </a:rPr>
              <a:t>https://extranet.who.int/hslp</a:t>
            </a:r>
            <a:r>
              <a:rPr lang="fr" sz="1600" dirty="0">
                <a:cs typeface="Segoe UI"/>
              </a:rPr>
              <a:t>.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p>
          <a:p>
            <a:pPr defTabSz="271962">
              <a:spcBef>
                <a:spcPts val="225"/>
              </a:spcBef>
              <a:defRPr sz="1879"/>
            </a:pPr>
            <a:endParaRPr lang="en-US" sz="1600" dirty="0">
              <a:cs typeface="Segoe UI"/>
            </a:endParaRPr>
          </a:p>
          <a:p>
            <a:pPr defTabSz="271962">
              <a:spcBef>
                <a:spcPts val="225"/>
              </a:spcBef>
              <a:defRPr sz="1879"/>
            </a:pPr>
            <a:r>
              <a:rPr lang="fr" sz="16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Segoe UI"/>
                <a:hlinkClick r:id="rId4"/>
              </a:rPr>
              <a:t>https://extranet.who.int/hslp/</a:t>
            </a:r>
            <a:r>
              <a:rPr lang="fr" sz="16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600" dirty="0">
              <a:cs typeface="Segoe UI"/>
            </a:endParaRPr>
          </a:p>
          <a:p>
            <a:pPr defTabSz="271962">
              <a:spcBef>
                <a:spcPts val="225"/>
              </a:spcBef>
              <a:defRPr sz="1879"/>
            </a:pPr>
            <a:endParaRPr lang="fr" sz="1600" dirty="0">
              <a:cs typeface="Segoe UI"/>
            </a:endParaRPr>
          </a:p>
          <a:p>
            <a:pPr defTabSz="271962">
              <a:spcBef>
                <a:spcPts val="225"/>
              </a:spcBef>
              <a:defRPr sz="1879"/>
            </a:pPr>
            <a:r>
              <a:rPr lang="fr" sz="1600" dirty="0">
                <a:cs typeface="Segoe UI"/>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Segoe UI"/>
                <a:hlinkClick r:id="rId5"/>
              </a:rPr>
              <a:t>ihrhrt@who.int</a:t>
            </a:r>
            <a:r>
              <a:rPr lang="fr" sz="1600" dirty="0">
                <a:cs typeface="Segoe UI"/>
              </a:rPr>
              <a:t>.</a:t>
            </a: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Google Shape;300;p7"/>
          <p:cNvSpPr txBox="1">
            <a:spLocks noGrp="1"/>
          </p:cNvSpPr>
          <p:nvPr>
            <p:ph type="body" sz="half" idx="1"/>
          </p:nvPr>
        </p:nvSpPr>
        <p:spPr>
          <a:xfrm>
            <a:off x="462077" y="1691887"/>
            <a:ext cx="11347453" cy="1870076"/>
          </a:xfrm>
          <a:prstGeom prst="rect">
            <a:avLst/>
          </a:prstGeom>
        </p:spPr>
        <p:txBody>
          <a:bodyPr lIns="134999" tIns="134999" rIns="134999" bIns="134999">
            <a:normAutofit/>
          </a:bodyPr>
          <a:lstStyle>
            <a:lvl1pPr>
              <a:lnSpc>
                <a:spcPct val="110000"/>
              </a:lnSpc>
              <a:spcBef>
                <a:spcPts val="0"/>
              </a:spcBef>
              <a:defRPr sz="3200"/>
            </a:lvl1pPr>
          </a:lstStyle>
          <a:p>
            <a:r>
              <a:rPr sz="3600" b="1" dirty="0"/>
              <a:t>1. </a:t>
            </a:r>
            <a:r>
              <a:rPr lang="fr-FR" sz="3600" b="1" dirty="0"/>
              <a:t>Pourquoi la communication sur les risques </a:t>
            </a:r>
          </a:p>
          <a:p>
            <a:r>
              <a:rPr lang="fr-FR" sz="3600" b="1" dirty="0"/>
              <a:t>pour les EIR</a:t>
            </a:r>
            <a:r>
              <a:rPr sz="3600" b="1" dirty="0"/>
              <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Google Shape;617;g7510dbd89e_0_2"/>
          <p:cNvSpPr txBox="1">
            <a:spLocks noGrp="1"/>
          </p:cNvSpPr>
          <p:nvPr>
            <p:ph type="body" idx="1"/>
          </p:nvPr>
        </p:nvSpPr>
        <p:spPr>
          <a:xfrm>
            <a:off x="892457" y="950370"/>
            <a:ext cx="9984090" cy="5169010"/>
          </a:xfrm>
          <a:prstGeom prst="rect">
            <a:avLst/>
          </a:prstGeom>
        </p:spPr>
        <p:txBody>
          <a:bodyPr lIns="45699" tIns="45699" rIns="45699" bIns="45699">
            <a:normAutofit fontScale="92500" lnSpcReduction="20000"/>
          </a:bodyPr>
          <a:lstStyle/>
          <a:p>
            <a:pPr algn="just" defTabSz="248815" fontAlgn="base">
              <a:lnSpc>
                <a:spcPct val="110000"/>
              </a:lnSpc>
              <a:spcBef>
                <a:spcPts val="500"/>
              </a:spcBef>
              <a:defRPr sz="2064"/>
            </a:pPr>
            <a:r>
              <a:rPr lang="fr-FR" sz="2200" dirty="0"/>
              <a:t>La communication des risques fait partie intégrante de toute intervention dans le domaine de la santé publique. Lors d’une situation d’urgence, une communication rapide et efficace est particulièrement importante, car la situation évolue rapidement et le besoin d’informations est particulièrement élevé. Les EIR constituent un lien et un soutien importants pour la population touchée.</a:t>
            </a:r>
            <a:r>
              <a:rPr lang="en-US" sz="2200" dirty="0"/>
              <a:t>​</a:t>
            </a:r>
          </a:p>
          <a:p>
            <a:pPr algn="just" defTabSz="248815" fontAlgn="base">
              <a:lnSpc>
                <a:spcPct val="110000"/>
              </a:lnSpc>
              <a:spcBef>
                <a:spcPts val="500"/>
              </a:spcBef>
              <a:defRPr sz="2064"/>
            </a:pPr>
            <a:r>
              <a:rPr lang="en-US" sz="2200" dirty="0"/>
              <a:t>​</a:t>
            </a:r>
          </a:p>
          <a:p>
            <a:pPr algn="just" defTabSz="248815" fontAlgn="base">
              <a:lnSpc>
                <a:spcPct val="110000"/>
              </a:lnSpc>
              <a:spcBef>
                <a:spcPts val="500"/>
              </a:spcBef>
              <a:defRPr sz="2064"/>
            </a:pPr>
            <a:r>
              <a:rPr lang="fr-FR" sz="2200" dirty="0"/>
              <a:t>La perception du risque par les populations touchées est souvent différente de celle des experts et des autorités. </a:t>
            </a:r>
            <a:r>
              <a:rPr lang="en-US" sz="2200" dirty="0"/>
              <a:t>​</a:t>
            </a:r>
          </a:p>
          <a:p>
            <a:pPr algn="just" defTabSz="248815" fontAlgn="base">
              <a:lnSpc>
                <a:spcPct val="110000"/>
              </a:lnSpc>
              <a:spcBef>
                <a:spcPts val="500"/>
              </a:spcBef>
              <a:defRPr sz="2064"/>
            </a:pPr>
            <a:r>
              <a:rPr lang="en-US" sz="2200" dirty="0"/>
              <a:t>​</a:t>
            </a:r>
          </a:p>
          <a:p>
            <a:pPr algn="just" defTabSz="248815" fontAlgn="base">
              <a:lnSpc>
                <a:spcPct val="110000"/>
              </a:lnSpc>
              <a:spcBef>
                <a:spcPts val="500"/>
              </a:spcBef>
              <a:defRPr sz="2064"/>
            </a:pPr>
            <a:r>
              <a:rPr lang="fr-FR" sz="2200" dirty="0"/>
              <a:t>Une communication sur les risques efficace peut contribuer à combler ce fossé en permettant de déterminer ce que les gens savent, ce qu’ils ressentent et ce qu’ils font pour riposter aux flambées épidémiques, ainsi que ce qu’ils devraient savoir et faire pour juguler la flambée. </a:t>
            </a:r>
            <a:r>
              <a:rPr lang="en-US" sz="2200" dirty="0"/>
              <a:t>​</a:t>
            </a:r>
          </a:p>
          <a:p>
            <a:pPr algn="just" defTabSz="248815" fontAlgn="base">
              <a:lnSpc>
                <a:spcPct val="110000"/>
              </a:lnSpc>
              <a:spcBef>
                <a:spcPts val="500"/>
              </a:spcBef>
              <a:defRPr sz="2064"/>
            </a:pPr>
            <a:r>
              <a:rPr lang="en-US" sz="2200" dirty="0"/>
              <a:t>​</a:t>
            </a:r>
          </a:p>
          <a:p>
            <a:pPr algn="just" defTabSz="248815" fontAlgn="base">
              <a:lnSpc>
                <a:spcPct val="110000"/>
              </a:lnSpc>
              <a:spcBef>
                <a:spcPts val="500"/>
              </a:spcBef>
              <a:defRPr sz="2064"/>
            </a:pPr>
            <a:r>
              <a:rPr lang="fr-FR" sz="2200" dirty="0"/>
              <a:t>Une communication sur les risques efficace permet de transformer et de diffuser des connaissances scientifiques complexes de sorte qu’elles puissent être comprises, accessibles et jugées fiables par les populations et les communautés. </a:t>
            </a:r>
            <a:r>
              <a:rPr lang="en-US" sz="2200" dirty="0"/>
              <a:t>​</a:t>
            </a:r>
          </a:p>
          <a:p>
            <a:pPr algn="just" defTabSz="248815">
              <a:spcBef>
                <a:spcPts val="500"/>
              </a:spcBef>
              <a:defRPr sz="2064"/>
            </a:pPr>
            <a:endParaRPr dirty="0"/>
          </a:p>
          <a:p>
            <a:pPr algn="just" defTabSz="248815">
              <a:spcBef>
                <a:spcPts val="500"/>
              </a:spcBef>
              <a:defRPr sz="2064"/>
            </a:pPr>
            <a:endParaRPr dirty="0"/>
          </a:p>
        </p:txBody>
      </p:sp>
      <p:sp>
        <p:nvSpPr>
          <p:cNvPr id="2" name="Title 1">
            <a:extLst>
              <a:ext uri="{FF2B5EF4-FFF2-40B4-BE49-F238E27FC236}">
                <a16:creationId xmlns:a16="http://schemas.microsoft.com/office/drawing/2014/main" id="{98D89142-E6F0-CE54-4B2A-030C87360B96}"/>
              </a:ext>
            </a:extLst>
          </p:cNvPr>
          <p:cNvSpPr txBox="1">
            <a:spLocks/>
          </p:cNvSpPr>
          <p:nvPr/>
        </p:nvSpPr>
        <p:spPr>
          <a:xfrm>
            <a:off x="19050" y="0"/>
            <a:ext cx="8940881" cy="738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85000"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Pourquoi la communication sur les risques pour les EIR?</a:t>
            </a:r>
            <a:endParaRPr lang="en-US" b="1"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EE5CA5BD-97C7-2CDF-CD5D-CF1C101159E8}"/>
              </a:ext>
            </a:extLst>
          </p:cNvPr>
          <p:cNvSpPr txBox="1">
            <a:spLocks/>
          </p:cNvSpPr>
          <p:nvPr/>
        </p:nvSpPr>
        <p:spPr>
          <a:xfrm>
            <a:off x="587204" y="1913870"/>
            <a:ext cx="11347453"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34999" tIns="134999" rIns="134999" bIns="134999" anchor="ctr">
            <a:normAutofit/>
          </a:bodyPr>
          <a:lstStyle>
            <a:lvl1pPr marL="0" marR="0" indent="0" algn="ctr" defTabSz="289320" rtl="0"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sz="3600" b="1" dirty="0"/>
              <a:t>2. </a:t>
            </a:r>
            <a:r>
              <a:rPr lang="fr-FR" sz="3600" b="1" dirty="0"/>
              <a:t>Qu’est-ce que la communication sur les risques ?</a:t>
            </a:r>
            <a:endParaRPr lang="en-US" sz="3600" b="1"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623;g7510dbd89e_0_13"/>
          <p:cNvSpPr txBox="1">
            <a:spLocks noGrp="1"/>
          </p:cNvSpPr>
          <p:nvPr>
            <p:ph type="body" idx="1"/>
          </p:nvPr>
        </p:nvSpPr>
        <p:spPr>
          <a:xfrm>
            <a:off x="1984916" y="1101964"/>
            <a:ext cx="8222168" cy="4654072"/>
          </a:xfrm>
          <a:prstGeom prst="rect">
            <a:avLst/>
          </a:prstGeom>
        </p:spPr>
        <p:txBody>
          <a:bodyPr lIns="45699" tIns="45699" rIns="45699" bIns="45699"/>
          <a:lstStyle/>
          <a:p>
            <a:pPr lvl="0" indent="76200">
              <a:lnSpc>
                <a:spcPct val="115000"/>
              </a:lnSpc>
              <a:spcBef>
                <a:spcPts val="1200"/>
              </a:spcBef>
              <a:defRPr sz="2200"/>
            </a:pPr>
            <a:r>
              <a:rPr lang="fr" sz="2200" dirty="0"/>
              <a:t>Un échange d’informations, de conseils et d’opinions </a:t>
            </a:r>
            <a:r>
              <a:rPr lang="en" sz="2200" dirty="0"/>
              <a:t>en temps réel entre les experts, les responsables communautaires, les autorités et la population exposée au risque.</a:t>
            </a:r>
            <a:endParaRPr lang="en-US" sz="2200" dirty="0"/>
          </a:p>
          <a:p>
            <a:pPr indent="76200">
              <a:lnSpc>
                <a:spcPct val="115000"/>
              </a:lnSpc>
              <a:spcBef>
                <a:spcPts val="0"/>
              </a:spcBef>
              <a:defRPr sz="2200"/>
            </a:pPr>
            <a:endParaRPr lang="fr" sz="2200" dirty="0"/>
          </a:p>
          <a:p>
            <a:pPr indent="76200">
              <a:lnSpc>
                <a:spcPct val="115000"/>
              </a:lnSpc>
              <a:spcBef>
                <a:spcPts val="0"/>
              </a:spcBef>
              <a:defRPr sz="2200"/>
            </a:pPr>
            <a:r>
              <a:rPr lang="fr" sz="2200" dirty="0"/>
              <a:t>Lors d’une épidémie, d’une pandémie, d’une crise humanitaire ou d’une catastrophe naturelle, une communication sur les risques efficace permet aux populations exposées de comprendre et de prendre la bonne décision pour adopter des comportements protecteurs.</a:t>
            </a:r>
          </a:p>
        </p:txBody>
      </p:sp>
      <p:sp>
        <p:nvSpPr>
          <p:cNvPr id="2" name="Title 1">
            <a:extLst>
              <a:ext uri="{FF2B5EF4-FFF2-40B4-BE49-F238E27FC236}">
                <a16:creationId xmlns:a16="http://schemas.microsoft.com/office/drawing/2014/main" id="{B5B07FE3-6A26-02AE-3126-43E3F1CE5EC8}"/>
              </a:ext>
            </a:extLst>
          </p:cNvPr>
          <p:cNvSpPr txBox="1">
            <a:spLocks/>
          </p:cNvSpPr>
          <p:nvPr/>
        </p:nvSpPr>
        <p:spPr>
          <a:xfrm>
            <a:off x="138856" y="-31797"/>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Qu’est-ce que la communication sur les risques </a:t>
            </a:r>
            <a:endParaRPr lang="en-US" b="1" dirty="0"/>
          </a:p>
        </p:txBody>
      </p:sp>
      <p:pic>
        <p:nvPicPr>
          <p:cNvPr id="4" name="Image 3"/>
          <p:cNvPicPr>
            <a:picLocks noChangeAspect="1"/>
          </p:cNvPicPr>
          <p:nvPr/>
        </p:nvPicPr>
        <p:blipFill>
          <a:blip r:embed="rId3"/>
          <a:stretch>
            <a:fillRect/>
          </a:stretch>
        </p:blipFill>
        <p:spPr>
          <a:xfrm>
            <a:off x="2393831" y="4882264"/>
            <a:ext cx="6864691" cy="1237595"/>
          </a:xfrm>
          <a:prstGeom prst="rect">
            <a:avLst/>
          </a:prstGeom>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6"/>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2.xml><?xml version="1.0" encoding="utf-8"?>
<p:tagLst xmlns:a="http://schemas.openxmlformats.org/drawingml/2006/main" xmlns:r="http://schemas.openxmlformats.org/officeDocument/2006/relationships" xmlns:p="http://schemas.openxmlformats.org/presentationml/2006/main">
  <p:tag name="NUM" val="7"/>
</p:tagLst>
</file>

<file path=ppt/tags/tag3.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6"/>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4EB39D-EAAB-45E8-A172-27B3BE392836}">
  <ds:schemaRefs>
    <ds:schemaRef ds:uri="http://schemas.microsoft.com/sharepoint/v3/contenttype/forms"/>
  </ds:schemaRefs>
</ds:datastoreItem>
</file>

<file path=customXml/itemProps2.xml><?xml version="1.0" encoding="utf-8"?>
<ds:datastoreItem xmlns:ds="http://schemas.openxmlformats.org/officeDocument/2006/customXml" ds:itemID="{CBE9F29A-C2E0-4F5F-A301-0808779FA073}">
  <ds:schemaRefs>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www.w3.org/XML/1998/namespace"/>
    <ds:schemaRef ds:uri="http://purl.org/dc/dcmitype/"/>
  </ds:schemaRefs>
</ds:datastoreItem>
</file>

<file path=customXml/itemProps3.xml><?xml version="1.0" encoding="utf-8"?>
<ds:datastoreItem xmlns:ds="http://schemas.openxmlformats.org/officeDocument/2006/customXml" ds:itemID="{E6DA7481-E9E1-4FC3-8AA5-D165C6F76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4360</TotalTime>
  <Words>7056</Words>
  <Application>Microsoft Office PowerPoint</Application>
  <PresentationFormat>Widescreen</PresentationFormat>
  <Paragraphs>506</Paragraphs>
  <Slides>55</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Arial</vt:lpstr>
      <vt:lpstr>Calibri</vt:lpstr>
      <vt:lpstr>Helvetica</vt:lpstr>
      <vt:lpstr>Lucida Grande</vt:lpstr>
      <vt:lpstr>Quattrocento Sans</vt:lpstr>
      <vt:lpstr>Segoe UI</vt:lpstr>
      <vt:lpstr>Source Sans Pro Bold</vt:lpstr>
      <vt:lpstr>Source Sans Pro Regular</vt:lpstr>
      <vt:lpstr>RRT_Theme_v3</vt:lpstr>
      <vt:lpstr>PowerPoint Presentation</vt:lpstr>
      <vt:lpstr>PowerPoint Presentation</vt:lpstr>
      <vt:lpstr>Notes aux facilitateurs</vt:lpstr>
      <vt:lpstr>PowerPoint Presentation</vt:lpstr>
      <vt:lpstr>Sommaire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 lien entre la perception du danger et l’indignation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Messages clés</vt:lpstr>
      <vt:lpstr>PowerPoint Presentation</vt:lpstr>
      <vt:lpstr>Références et lignes directrices</vt:lpstr>
      <vt:lpstr>PowerPoint Presentation</vt:lpstr>
      <vt:lpstr>Autres ressources de formation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50</cp:revision>
  <dcterms:modified xsi:type="dcterms:W3CDTF">2023-07-03T09:53:16Z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